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76" r:id="rId7"/>
    <p:sldId id="277" r:id="rId8"/>
    <p:sldId id="296" r:id="rId9"/>
    <p:sldId id="301" r:id="rId10"/>
    <p:sldId id="302" r:id="rId11"/>
    <p:sldId id="303" r:id="rId12"/>
    <p:sldId id="299" r:id="rId13"/>
    <p:sldId id="295" r:id="rId14"/>
    <p:sldId id="298" r:id="rId15"/>
    <p:sldId id="300" r:id="rId16"/>
    <p:sldId id="293" r:id="rId17"/>
    <p:sldId id="288" r:id="rId18"/>
    <p:sldId id="297"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showGuides="1">
      <p:cViewPr varScale="1">
        <p:scale>
          <a:sx n="78" d="100"/>
          <a:sy n="78" d="100"/>
        </p:scale>
        <p:origin x="878"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8/11/2023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097125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1656470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3912063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1628786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209522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139943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6.xml"/><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3.jp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7.jp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1.jp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Welcome To</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15111" y="3884809"/>
            <a:ext cx="4248829" cy="1540459"/>
          </a:xfrm>
        </p:spPr>
        <p:txBody>
          <a:bodyPr/>
          <a:lstStyle/>
          <a:p>
            <a:r>
              <a:rPr lang="en-US" dirty="0"/>
              <a:t>Droid Tools</a:t>
            </a:r>
          </a:p>
          <a:p>
            <a:pPr lvl="0"/>
            <a:r>
              <a:rPr lang="en-US" dirty="0"/>
              <a:t>The University Of Burdwan</a:t>
            </a:r>
          </a:p>
          <a:p>
            <a:r>
              <a:rPr lang="en-US" dirty="0" err="1"/>
              <a:t>Chandannagar</a:t>
            </a:r>
            <a:r>
              <a:rPr lang="en-US" dirty="0"/>
              <a:t> Institute Of Management And Technology</a:t>
            </a:r>
          </a:p>
          <a:p>
            <a:endParaRPr lang="en-US" dirty="0"/>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59682327-32C4-CBFF-3340-C65CEC8494DE}"/>
              </a:ext>
            </a:extLst>
          </p:cNvPr>
          <p:cNvPicPr>
            <a:picLocks noChangeAspect="1"/>
          </p:cNvPicPr>
          <p:nvPr/>
        </p:nvPicPr>
        <p:blipFill>
          <a:blip r:embed="rId2"/>
          <a:stretch>
            <a:fillRect/>
          </a:stretch>
        </p:blipFill>
        <p:spPr>
          <a:xfrm>
            <a:off x="6971088" y="900893"/>
            <a:ext cx="4524375" cy="4524375"/>
          </a:xfrm>
          <a:prstGeom prst="rect">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1500" advClick="0">
        <p:cover/>
      </p:transition>
    </mc:Choice>
    <mc:Fallback xmlns="">
      <p:transition spd="slow" advClick="0">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8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9">
                                            <p:txEl>
                                              <p:pRg st="0" end="0"/>
                                            </p:txEl>
                                          </p:spTgt>
                                        </p:tgtEl>
                                        <p:attrNameLst>
                                          <p:attrName>style.visibility</p:attrName>
                                        </p:attrNameLst>
                                      </p:cBhvr>
                                      <p:to>
                                        <p:strVal val="visible"/>
                                      </p:to>
                                    </p:set>
                                  </p:childTnLst>
                                </p:cTn>
                              </p:par>
                            </p:childTnLst>
                          </p:cTn>
                        </p:par>
                        <p:par>
                          <p:cTn id="10" fill="hold">
                            <p:stCondLst>
                              <p:cond delay="1702"/>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par>
                          <p:cTn id="13" fill="hold">
                            <p:stCondLst>
                              <p:cond delay="3803"/>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ERD</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10</a:t>
            </a:fld>
            <a:endParaRPr lang="en-US" altLang="zh-CN" dirty="0"/>
          </a:p>
        </p:txBody>
      </p:sp>
      <p:pic>
        <p:nvPicPr>
          <p:cNvPr id="3" name="Picture 2">
            <a:extLst>
              <a:ext uri="{FF2B5EF4-FFF2-40B4-BE49-F238E27FC236}">
                <a16:creationId xmlns:a16="http://schemas.microsoft.com/office/drawing/2014/main" id="{1C1B51A4-13A3-8CA9-8D96-F01B3C6C6758}"/>
              </a:ext>
            </a:extLst>
          </p:cNvPr>
          <p:cNvPicPr>
            <a:picLocks noChangeAspect="1"/>
          </p:cNvPicPr>
          <p:nvPr/>
        </p:nvPicPr>
        <p:blipFill>
          <a:blip r:embed="rId3"/>
          <a:stretch>
            <a:fillRect/>
          </a:stretch>
        </p:blipFill>
        <p:spPr>
          <a:xfrm>
            <a:off x="4496838" y="502693"/>
            <a:ext cx="7475868" cy="5243014"/>
          </a:xfrm>
          <a:prstGeom prst="rect">
            <a:avLst/>
          </a:prstGeom>
        </p:spPr>
      </p:pic>
      <p:sp>
        <p:nvSpPr>
          <p:cNvPr id="4" name="Footer Placeholder 3">
            <a:extLst>
              <a:ext uri="{FF2B5EF4-FFF2-40B4-BE49-F238E27FC236}">
                <a16:creationId xmlns:a16="http://schemas.microsoft.com/office/drawing/2014/main" id="{5951772F-0538-68F2-24C3-06F2BDAF2826}"/>
              </a:ext>
            </a:extLst>
          </p:cNvPr>
          <p:cNvSpPr txBox="1">
            <a:spLocks/>
          </p:cNvSpPr>
          <p:nvPr/>
        </p:nvSpPr>
        <p:spPr>
          <a:xfrm>
            <a:off x="523960"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20074610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401"/>
                            </p:stCondLst>
                            <p:childTnLst>
                              <p:par>
                                <p:cTn id="8" presetID="14" presetClass="entr" presetSubtype="5"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DFD</a:t>
            </a:r>
            <a:br>
              <a:rPr lang="en-US" dirty="0"/>
            </a:br>
            <a:r>
              <a:rPr lang="en-US" sz="2800" dirty="0"/>
              <a:t>Level - 0</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11</a:t>
            </a:fld>
            <a:endParaRPr lang="en-US" altLang="zh-CN" dirty="0"/>
          </a:p>
        </p:txBody>
      </p:sp>
      <p:pic>
        <p:nvPicPr>
          <p:cNvPr id="3" name="Picture 2">
            <a:extLst>
              <a:ext uri="{FF2B5EF4-FFF2-40B4-BE49-F238E27FC236}">
                <a16:creationId xmlns:a16="http://schemas.microsoft.com/office/drawing/2014/main" id="{2415AF6F-A5E5-5DEB-24FE-813B458B4214}"/>
              </a:ext>
            </a:extLst>
          </p:cNvPr>
          <p:cNvPicPr>
            <a:picLocks noChangeAspect="1"/>
          </p:cNvPicPr>
          <p:nvPr/>
        </p:nvPicPr>
        <p:blipFill>
          <a:blip r:embed="rId3"/>
          <a:stretch>
            <a:fillRect/>
          </a:stretch>
        </p:blipFill>
        <p:spPr>
          <a:xfrm>
            <a:off x="4496838" y="707105"/>
            <a:ext cx="7376799" cy="5258256"/>
          </a:xfrm>
          <a:prstGeom prst="rect">
            <a:avLst/>
          </a:prstGeom>
        </p:spPr>
      </p:pic>
      <p:sp>
        <p:nvSpPr>
          <p:cNvPr id="4" name="Footer Placeholder 3">
            <a:extLst>
              <a:ext uri="{FF2B5EF4-FFF2-40B4-BE49-F238E27FC236}">
                <a16:creationId xmlns:a16="http://schemas.microsoft.com/office/drawing/2014/main" id="{91C906A1-25D9-E111-1640-4E0DC1E35935}"/>
              </a:ext>
            </a:extLst>
          </p:cNvPr>
          <p:cNvSpPr txBox="1">
            <a:spLocks/>
          </p:cNvSpPr>
          <p:nvPr/>
        </p:nvSpPr>
        <p:spPr>
          <a:xfrm>
            <a:off x="543624"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285707464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901"/>
                            </p:stCondLst>
                            <p:childTnLst>
                              <p:par>
                                <p:cTn id="8" presetID="14" presetClass="entr" presetSubtype="5"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DFD</a:t>
            </a:r>
            <a:br>
              <a:rPr lang="en-US" dirty="0"/>
            </a:br>
            <a:r>
              <a:rPr lang="en-US" sz="2800" dirty="0"/>
              <a:t>Level - 1</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12</a:t>
            </a:fld>
            <a:endParaRPr lang="en-US" altLang="zh-CN" dirty="0"/>
          </a:p>
        </p:txBody>
      </p:sp>
      <p:pic>
        <p:nvPicPr>
          <p:cNvPr id="4" name="Picture 3">
            <a:extLst>
              <a:ext uri="{FF2B5EF4-FFF2-40B4-BE49-F238E27FC236}">
                <a16:creationId xmlns:a16="http://schemas.microsoft.com/office/drawing/2014/main" id="{A3F85C5A-EA00-3F6E-787B-7D69DA672EA5}"/>
              </a:ext>
            </a:extLst>
          </p:cNvPr>
          <p:cNvPicPr>
            <a:picLocks noChangeAspect="1"/>
          </p:cNvPicPr>
          <p:nvPr/>
        </p:nvPicPr>
        <p:blipFill>
          <a:blip r:embed="rId3"/>
          <a:stretch>
            <a:fillRect/>
          </a:stretch>
        </p:blipFill>
        <p:spPr>
          <a:xfrm>
            <a:off x="4316897" y="493473"/>
            <a:ext cx="7491109" cy="5281118"/>
          </a:xfrm>
          <a:prstGeom prst="rect">
            <a:avLst/>
          </a:prstGeom>
        </p:spPr>
      </p:pic>
      <p:sp>
        <p:nvSpPr>
          <p:cNvPr id="6" name="Footer Placeholder 3">
            <a:extLst>
              <a:ext uri="{FF2B5EF4-FFF2-40B4-BE49-F238E27FC236}">
                <a16:creationId xmlns:a16="http://schemas.microsoft.com/office/drawing/2014/main" id="{EC80B4BA-ADD9-CAA5-87B9-28D423A4CD3B}"/>
              </a:ext>
            </a:extLst>
          </p:cNvPr>
          <p:cNvSpPr txBox="1">
            <a:spLocks/>
          </p:cNvSpPr>
          <p:nvPr/>
        </p:nvSpPr>
        <p:spPr>
          <a:xfrm>
            <a:off x="523960"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400771715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901"/>
                            </p:stCondLst>
                            <p:childTnLst>
                              <p:par>
                                <p:cTn id="8" presetID="14" presetClass="entr" presetSubtype="5"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0" y="-132080"/>
            <a:ext cx="6599429" cy="1325563"/>
          </a:xfrm>
        </p:spPr>
        <p:txBody>
          <a:bodyPr/>
          <a:lstStyle/>
          <a:p>
            <a:r>
              <a:rPr lang="en-US" sz="3600" dirty="0"/>
              <a:t>Advantages And Disadvantages</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3704325" y="1708161"/>
            <a:ext cx="2653545" cy="587964"/>
          </a:xfrm>
        </p:spPr>
        <p:txBody>
          <a:bodyPr/>
          <a:lstStyle/>
          <a:p>
            <a:r>
              <a:rPr lang="en-US" sz="1800" dirty="0"/>
              <a:t>Advantages</a:t>
            </a:r>
            <a:endParaRPr lang="en-US" dirty="0"/>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704325" y="2381444"/>
            <a:ext cx="3803915" cy="3704396"/>
          </a:xfrm>
        </p:spPr>
        <p:txBody>
          <a:bodyPr/>
          <a:lstStyle/>
          <a:p>
            <a:pPr eaLnBrk="1" hangingPunct="1"/>
            <a:r>
              <a:rPr lang="en-US" altLang="en-US" dirty="0"/>
              <a:t>User will</a:t>
            </a:r>
            <a:r>
              <a:rPr lang="en-US" altLang="en-US" dirty="0">
                <a:cs typeface="Times New Roman" panose="02020603050405020304" pitchFamily="18" charset="0"/>
              </a:rPr>
              <a:t> </a:t>
            </a:r>
            <a:r>
              <a:rPr lang="en-US" altLang="en-US" dirty="0"/>
              <a:t>be</a:t>
            </a:r>
            <a:r>
              <a:rPr lang="en-US" altLang="en-US" dirty="0">
                <a:cs typeface="Times New Roman" panose="02020603050405020304" pitchFamily="18" charset="0"/>
              </a:rPr>
              <a:t> </a:t>
            </a:r>
            <a:r>
              <a:rPr lang="en-US" altLang="en-US" dirty="0"/>
              <a:t>able</a:t>
            </a:r>
            <a:r>
              <a:rPr lang="en-US" altLang="en-US" dirty="0">
                <a:cs typeface="Times New Roman" panose="02020603050405020304" pitchFamily="18" charset="0"/>
              </a:rPr>
              <a:t> </a:t>
            </a:r>
            <a:r>
              <a:rPr lang="en-US" altLang="en-US" dirty="0"/>
              <a:t>to</a:t>
            </a:r>
            <a:r>
              <a:rPr lang="en-US" altLang="en-US" dirty="0">
                <a:cs typeface="Times New Roman" panose="02020603050405020304" pitchFamily="18" charset="0"/>
              </a:rPr>
              <a:t> </a:t>
            </a:r>
            <a:r>
              <a:rPr lang="en-US" altLang="en-US" dirty="0"/>
              <a:t>edit</a:t>
            </a:r>
            <a:r>
              <a:rPr lang="en-US" altLang="en-US" dirty="0">
                <a:cs typeface="Times New Roman" panose="02020603050405020304" pitchFamily="18" charset="0"/>
              </a:rPr>
              <a:t> </a:t>
            </a:r>
            <a:r>
              <a:rPr lang="en-US" altLang="en-US" dirty="0"/>
              <a:t>the</a:t>
            </a:r>
            <a:r>
              <a:rPr lang="en-US" altLang="en-US" dirty="0">
                <a:cs typeface="Times New Roman" panose="02020603050405020304" pitchFamily="18" charset="0"/>
              </a:rPr>
              <a:t> </a:t>
            </a:r>
            <a:r>
              <a:rPr lang="en-US" altLang="en-US" b="1" dirty="0"/>
              <a:t>text /pdf /image</a:t>
            </a:r>
            <a:r>
              <a:rPr lang="en-US" altLang="en-US" dirty="0">
                <a:cs typeface="Times New Roman" panose="02020603050405020304" pitchFamily="18" charset="0"/>
              </a:rPr>
              <a:t>  </a:t>
            </a:r>
            <a:r>
              <a:rPr lang="en-US" altLang="en-US" dirty="0"/>
              <a:t>file</a:t>
            </a:r>
            <a:r>
              <a:rPr lang="en-US" altLang="en-US" dirty="0">
                <a:cs typeface="Times New Roman" panose="02020603050405020304" pitchFamily="18" charset="0"/>
              </a:rPr>
              <a:t> </a:t>
            </a:r>
            <a:r>
              <a:rPr lang="en-US" altLang="en-US" dirty="0"/>
              <a:t>in</a:t>
            </a:r>
            <a:r>
              <a:rPr lang="en-US" altLang="en-US" dirty="0">
                <a:cs typeface="Times New Roman" panose="02020603050405020304" pitchFamily="18" charset="0"/>
              </a:rPr>
              <a:t> </a:t>
            </a:r>
            <a:r>
              <a:rPr lang="en-US" altLang="en-US" dirty="0"/>
              <a:t>our</a:t>
            </a:r>
            <a:r>
              <a:rPr lang="en-US" altLang="en-US" dirty="0">
                <a:cs typeface="Times New Roman" panose="02020603050405020304" pitchFamily="18" charset="0"/>
              </a:rPr>
              <a:t> </a:t>
            </a:r>
            <a:r>
              <a:rPr lang="en-US" altLang="en-US" dirty="0"/>
              <a:t>droid</a:t>
            </a:r>
            <a:r>
              <a:rPr lang="en-US" altLang="en-US" dirty="0">
                <a:cs typeface="Times New Roman" panose="02020603050405020304" pitchFamily="18" charset="0"/>
              </a:rPr>
              <a:t> </a:t>
            </a:r>
            <a:r>
              <a:rPr lang="en-US" altLang="en-US" dirty="0"/>
              <a:t>tools</a:t>
            </a:r>
            <a:r>
              <a:rPr lang="en-US" altLang="en-US" dirty="0">
                <a:cs typeface="Times New Roman" panose="02020603050405020304" pitchFamily="18" charset="0"/>
              </a:rPr>
              <a:t> </a:t>
            </a:r>
            <a:r>
              <a:rPr lang="en-US" altLang="en-US" dirty="0"/>
              <a:t>app.</a:t>
            </a:r>
          </a:p>
          <a:p>
            <a:pPr eaLnBrk="1" hangingPunct="1"/>
            <a:endParaRPr lang="en-US" altLang="en-US" dirty="0"/>
          </a:p>
          <a:p>
            <a:r>
              <a:rPr lang="en-US" dirty="0"/>
              <a:t>Every user can </a:t>
            </a:r>
            <a:r>
              <a:rPr lang="en-US" b="1" dirty="0"/>
              <a:t>store</a:t>
            </a:r>
            <a:r>
              <a:rPr lang="en-US" dirty="0"/>
              <a:t> their </a:t>
            </a:r>
            <a:r>
              <a:rPr lang="en-US" b="1" dirty="0"/>
              <a:t>pdf files</a:t>
            </a:r>
            <a:r>
              <a:rPr lang="en-US" dirty="0"/>
              <a:t> in the </a:t>
            </a:r>
            <a:r>
              <a:rPr lang="en-US" b="1" dirty="0"/>
              <a:t>server</a:t>
            </a:r>
            <a:r>
              <a:rPr lang="en-US" dirty="0"/>
              <a:t>.</a:t>
            </a:r>
          </a:p>
          <a:p>
            <a:endParaRPr lang="en-US" dirty="0"/>
          </a:p>
          <a:p>
            <a:r>
              <a:rPr lang="en-US" dirty="0"/>
              <a:t>Users can </a:t>
            </a:r>
            <a:r>
              <a:rPr lang="en-US" b="1" dirty="0"/>
              <a:t>store notes in server</a:t>
            </a:r>
            <a:r>
              <a:rPr lang="en-US" dirty="0"/>
              <a:t> and </a:t>
            </a:r>
            <a:r>
              <a:rPr lang="en-US" b="1" dirty="0"/>
              <a:t>access</a:t>
            </a:r>
            <a:r>
              <a:rPr lang="en-US" dirty="0"/>
              <a:t> from </a:t>
            </a:r>
            <a:r>
              <a:rPr lang="en-US" b="1" dirty="0"/>
              <a:t>any android device</a:t>
            </a:r>
            <a:r>
              <a:rPr lang="en-US" dirty="0"/>
              <a:t>.</a:t>
            </a:r>
          </a:p>
          <a:p>
            <a:endParaRPr lang="en-US" dirty="0"/>
          </a:p>
          <a:p>
            <a:r>
              <a:rPr lang="en-US" dirty="0"/>
              <a:t>For file storing features user have a flexibility for access file from any where and they not have to </a:t>
            </a:r>
            <a:r>
              <a:rPr lang="en-US" b="1" dirty="0"/>
              <a:t>carry pen drive or any storage device</a:t>
            </a:r>
            <a:r>
              <a:rPr lang="en-US" dirty="0"/>
              <a:t>.</a:t>
            </a:r>
          </a:p>
          <a:p>
            <a:endParaRPr lang="en-US" dirty="0"/>
          </a:p>
          <a:p>
            <a:r>
              <a:rPr lang="en-US" dirty="0"/>
              <a:t>Every users have </a:t>
            </a:r>
            <a:r>
              <a:rPr lang="en-US" b="1" dirty="0"/>
              <a:t>deprecated storage</a:t>
            </a:r>
            <a:r>
              <a:rPr lang="en-US" dirty="0"/>
              <a:t> to store their file or documents.</a:t>
            </a:r>
          </a:p>
          <a:p>
            <a:endParaRPr lang="en-US" dirty="0"/>
          </a:p>
          <a:p>
            <a:r>
              <a:rPr lang="en-US" dirty="0"/>
              <a:t>Only </a:t>
            </a:r>
            <a:r>
              <a:rPr lang="en-US" b="1" dirty="0"/>
              <a:t>authorized users </a:t>
            </a:r>
            <a:r>
              <a:rPr lang="en-US" dirty="0"/>
              <a:t>can use this apps.</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8181731" y="1706803"/>
            <a:ext cx="3012438" cy="587964"/>
          </a:xfrm>
        </p:spPr>
        <p:txBody>
          <a:bodyPr/>
          <a:lstStyle/>
          <a:p>
            <a:r>
              <a:rPr lang="en-US" dirty="0"/>
              <a:t>Disa</a:t>
            </a:r>
            <a:r>
              <a:rPr lang="en-US" sz="1800" dirty="0"/>
              <a:t>dvantages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508240" y="2294767"/>
            <a:ext cx="4368800" cy="3923153"/>
          </a:xfrm>
        </p:spPr>
        <p:txBody>
          <a:bodyPr/>
          <a:lstStyle/>
          <a:p>
            <a:pPr marL="640080" eaLnBrk="1" hangingPunct="1">
              <a:spcBef>
                <a:spcPts val="1550"/>
              </a:spcBef>
              <a:defRPr/>
            </a:pPr>
            <a:r>
              <a:rPr lang="en-US" dirty="0">
                <a:latin typeface="Adobe Caslon Pro Bold" pitchFamily="18" charset="0"/>
                <a:ea typeface="Calibri" pitchFamily="34" charset="0"/>
                <a:cs typeface="Calibri" pitchFamily="34" charset="0"/>
              </a:rPr>
              <a:t>One</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of</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the</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disadvantages</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of</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text</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files</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is</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that</a:t>
            </a:r>
            <a:r>
              <a:rPr lang="en-US" dirty="0">
                <a:latin typeface="Adobe Caslon Pro Bold" pitchFamily="18" charset="0"/>
                <a:cs typeface="Times New Roman" pitchFamily="18" charset="0"/>
              </a:rPr>
              <a:t> </a:t>
            </a:r>
            <a:r>
              <a:rPr lang="en-US" b="1" dirty="0">
                <a:latin typeface="Adobe Caslon Pro Bold" pitchFamily="18" charset="0"/>
                <a:cs typeface="Times New Roman" pitchFamily="18" charset="0"/>
              </a:rPr>
              <a:t>the file </a:t>
            </a:r>
            <a:r>
              <a:rPr lang="en-US" b="1" dirty="0">
                <a:latin typeface="Adobe Caslon Pro Bold" pitchFamily="18" charset="0"/>
                <a:ea typeface="Calibri" pitchFamily="34" charset="0"/>
                <a:cs typeface="Calibri" pitchFamily="34" charset="0"/>
              </a:rPr>
              <a:t>do</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not</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contain any text</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formatting </a:t>
            </a:r>
            <a:r>
              <a:rPr lang="en-US" dirty="0">
                <a:latin typeface="Adobe Caslon Pro Bold" pitchFamily="18" charset="0"/>
                <a:ea typeface="Calibri" pitchFamily="34" charset="0"/>
                <a:cs typeface="Calibri" pitchFamily="34" charset="0"/>
              </a:rPr>
              <a:t>features.</a:t>
            </a:r>
            <a:r>
              <a:rPr lang="en-US" dirty="0">
                <a:latin typeface="Adobe Caslon Pro Bold" pitchFamily="18" charset="0"/>
                <a:cs typeface="Times New Roman" pitchFamily="18" charset="0"/>
              </a:rPr>
              <a:t> </a:t>
            </a:r>
          </a:p>
          <a:p>
            <a:pPr marL="640080" eaLnBrk="1" hangingPunct="1">
              <a:spcBef>
                <a:spcPts val="1550"/>
              </a:spcBef>
              <a:defRPr/>
            </a:pPr>
            <a:r>
              <a:rPr lang="en-US" dirty="0">
                <a:latin typeface="Adobe Caslon Pro Bold" pitchFamily="18" charset="0"/>
                <a:ea typeface="Calibri" pitchFamily="34" charset="0"/>
                <a:cs typeface="Calibri" pitchFamily="34" charset="0"/>
              </a:rPr>
              <a:t>You</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can</a:t>
            </a:r>
            <a:r>
              <a:rPr lang="en-US"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upload your files for 30  days </a:t>
            </a:r>
            <a:r>
              <a:rPr lang="en-US" dirty="0">
                <a:latin typeface="Adobe Caslon Pro Bold" pitchFamily="18" charset="0"/>
                <a:ea typeface="Calibri" pitchFamily="34" charset="0"/>
                <a:cs typeface="Calibri" pitchFamily="34" charset="0"/>
              </a:rPr>
              <a:t>only</a:t>
            </a:r>
            <a:endParaRPr lang="en-US" dirty="0">
              <a:latin typeface="Adobe Caslon Pro Bold" pitchFamily="18" charset="0"/>
              <a:cs typeface="Times New Roman" pitchFamily="18" charset="0"/>
            </a:endParaRPr>
          </a:p>
          <a:p>
            <a:pPr marL="640080" eaLnBrk="1" hangingPunct="1">
              <a:defRPr/>
            </a:pPr>
            <a:r>
              <a:rPr lang="en-US" dirty="0">
                <a:latin typeface="Adobe Caslon Pro Bold" pitchFamily="18" charset="0"/>
                <a:ea typeface="Calibri" pitchFamily="34" charset="0"/>
                <a:cs typeface="Calibri" pitchFamily="34" charset="0"/>
              </a:rPr>
              <a:t>There</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is</a:t>
            </a:r>
            <a:r>
              <a:rPr lang="en-US"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no</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notify</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system</a:t>
            </a:r>
            <a:r>
              <a:rPr lang="en-US" b="1"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after auto delete.</a:t>
            </a:r>
          </a:p>
          <a:p>
            <a:pPr marL="640080" eaLnBrk="1" hangingPunct="1">
              <a:spcBef>
                <a:spcPts val="25"/>
              </a:spcBef>
              <a:buFont typeface="Wingdings" pitchFamily="2" charset="2"/>
              <a:buChar char="Ø"/>
              <a:defRPr/>
            </a:pPr>
            <a:endParaRPr lang="en-US" dirty="0">
              <a:latin typeface="Adobe Caslon Pro Bold" pitchFamily="18" charset="0"/>
              <a:cs typeface="Times New Roman" pitchFamily="18" charset="0"/>
            </a:endParaRPr>
          </a:p>
          <a:p>
            <a:pPr marL="640080" eaLnBrk="1" hangingPunct="1">
              <a:defRPr/>
            </a:pPr>
            <a:r>
              <a:rPr lang="en-US" dirty="0">
                <a:latin typeface="Adobe Caslon Pro Bold" pitchFamily="18" charset="0"/>
                <a:ea typeface="Calibri" pitchFamily="34" charset="0"/>
                <a:cs typeface="Calibri" pitchFamily="34" charset="0"/>
              </a:rPr>
              <a:t>You</a:t>
            </a:r>
            <a:r>
              <a:rPr lang="en-US"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can’t share</a:t>
            </a:r>
            <a:r>
              <a:rPr lang="en-US" b="1"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your</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file.</a:t>
            </a:r>
          </a:p>
          <a:p>
            <a:pPr marL="640080" eaLnBrk="1" hangingPunct="1">
              <a:defRPr/>
            </a:pPr>
            <a:endParaRPr lang="en-US" dirty="0">
              <a:latin typeface="Adobe Caslon Pro Bold" pitchFamily="18" charset="0"/>
              <a:ea typeface="Calibri" pitchFamily="34" charset="0"/>
              <a:cs typeface="Calibri" pitchFamily="34" charset="0"/>
            </a:endParaRPr>
          </a:p>
          <a:p>
            <a:pPr marL="640080" eaLnBrk="1" hangingPunct="1">
              <a:defRPr/>
            </a:pPr>
            <a:r>
              <a:rPr lang="en-US" dirty="0">
                <a:latin typeface="Adobe Caslon Pro Bold" pitchFamily="18" charset="0"/>
                <a:ea typeface="Calibri" pitchFamily="34" charset="0"/>
                <a:cs typeface="Calibri" pitchFamily="34" charset="0"/>
              </a:rPr>
              <a:t>In image to text converter features only the </a:t>
            </a:r>
            <a:r>
              <a:rPr lang="en-US" b="1" dirty="0">
                <a:latin typeface="Adobe Caslon Pro Bold" pitchFamily="18" charset="0"/>
                <a:ea typeface="Calibri" pitchFamily="34" charset="0"/>
                <a:cs typeface="Calibri" pitchFamily="34" charset="0"/>
              </a:rPr>
              <a:t>English texts can be extract</a:t>
            </a:r>
            <a:r>
              <a:rPr lang="en-US" dirty="0">
                <a:latin typeface="Adobe Caslon Pro Bold" pitchFamily="18" charset="0"/>
                <a:ea typeface="Calibri" pitchFamily="34" charset="0"/>
                <a:cs typeface="Calibri" pitchFamily="34" charset="0"/>
              </a:rPr>
              <a:t>. It doesn’t identify other languages.</a:t>
            </a:r>
          </a:p>
          <a:p>
            <a:pPr marL="640080" eaLnBrk="1" hangingPunct="1">
              <a:defRPr/>
            </a:pPr>
            <a:endParaRPr lang="en-US" dirty="0">
              <a:latin typeface="Adobe Caslon Pro Bold" pitchFamily="18" charset="0"/>
              <a:ea typeface="Calibri" pitchFamily="34" charset="0"/>
              <a:cs typeface="Calibri" pitchFamily="34" charset="0"/>
            </a:endParaRPr>
          </a:p>
          <a:p>
            <a:pPr marL="640080" eaLnBrk="1" hangingPunct="1">
              <a:defRPr/>
            </a:pPr>
            <a:r>
              <a:rPr lang="en-US" dirty="0">
                <a:latin typeface="Adobe Caslon Pro Bold" pitchFamily="18" charset="0"/>
                <a:ea typeface="Calibri" pitchFamily="34" charset="0"/>
                <a:cs typeface="Calibri" pitchFamily="34" charset="0"/>
              </a:rPr>
              <a:t>User </a:t>
            </a:r>
            <a:r>
              <a:rPr lang="en-US" b="1" dirty="0">
                <a:latin typeface="Adobe Caslon Pro Bold" pitchFamily="18" charset="0"/>
                <a:ea typeface="Calibri" pitchFamily="34" charset="0"/>
                <a:cs typeface="Calibri" pitchFamily="34" charset="0"/>
              </a:rPr>
              <a:t>login details not stored</a:t>
            </a:r>
            <a:r>
              <a:rPr lang="en-US" dirty="0">
                <a:latin typeface="Adobe Caslon Pro Bold" pitchFamily="18" charset="0"/>
                <a:ea typeface="Calibri" pitchFamily="34" charset="0"/>
                <a:cs typeface="Calibri" pitchFamily="34" charset="0"/>
              </a:rPr>
              <a:t>. So users have to login every time while they have use the application.</a:t>
            </a:r>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13</a:t>
            </a:fld>
            <a:endParaRPr lang="en-US" altLang="zh-CN" dirty="0"/>
          </a:p>
        </p:txBody>
      </p:sp>
      <p:sp>
        <p:nvSpPr>
          <p:cNvPr id="2" name="Footer Placeholder 3">
            <a:extLst>
              <a:ext uri="{FF2B5EF4-FFF2-40B4-BE49-F238E27FC236}">
                <a16:creationId xmlns:a16="http://schemas.microsoft.com/office/drawing/2014/main" id="{E93D2D81-D848-F171-F2E9-6A55ACB9E0C1}"/>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4182148033"/>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25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37">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type="lt">
                                    <p:tmAbs val="100"/>
                                  </p:iterate>
                                  <p:childTnLst>
                                    <p:set>
                                      <p:cBhvr>
                                        <p:cTn id="11" dur="1" fill="hold">
                                          <p:stCondLst>
                                            <p:cond delay="0"/>
                                          </p:stCondLst>
                                        </p:cTn>
                                        <p:tgtEl>
                                          <p:spTgt spid="35">
                                            <p:txEl>
                                              <p:pRg st="0" end="0"/>
                                            </p:txEl>
                                          </p:spTgt>
                                        </p:tgtEl>
                                        <p:attrNameLst>
                                          <p:attrName>style.visibility</p:attrName>
                                        </p:attrNameLst>
                                      </p:cBhvr>
                                      <p:to>
                                        <p:strVal val="visible"/>
                                      </p:to>
                                    </p:set>
                                  </p:childTnLst>
                                </p:cTn>
                              </p:par>
                            </p:childTnLst>
                          </p:cTn>
                        </p:par>
                        <p:par>
                          <p:cTn id="12" fill="hold">
                            <p:stCondLst>
                              <p:cond delay="3702"/>
                            </p:stCondLst>
                            <p:childTnLst>
                              <p:par>
                                <p:cTn id="13" presetID="2" presetClass="entr" presetSubtype="4" fill="hold" grpId="0" nodeType="after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anim calcmode="lin" valueType="num">
                                      <p:cBhvr additive="base">
                                        <p:cTn id="15"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4202"/>
                            </p:stCondLst>
                            <p:childTnLst>
                              <p:par>
                                <p:cTn id="18" presetID="2" presetClass="entr" presetSubtype="4" fill="hold" grpId="0" nodeType="afterEffect">
                                  <p:stCondLst>
                                    <p:cond delay="0"/>
                                  </p:stCondLst>
                                  <p:childTnLst>
                                    <p:set>
                                      <p:cBhvr>
                                        <p:cTn id="19" dur="1" fill="hold">
                                          <p:stCondLst>
                                            <p:cond delay="0"/>
                                          </p:stCondLst>
                                        </p:cTn>
                                        <p:tgtEl>
                                          <p:spTgt spid="43">
                                            <p:txEl>
                                              <p:pRg st="2" end="2"/>
                                            </p:txEl>
                                          </p:spTgt>
                                        </p:tgtEl>
                                        <p:attrNameLst>
                                          <p:attrName>style.visibility</p:attrName>
                                        </p:attrNameLst>
                                      </p:cBhvr>
                                      <p:to>
                                        <p:strVal val="visible"/>
                                      </p:to>
                                    </p:set>
                                    <p:anim calcmode="lin" valueType="num">
                                      <p:cBhvr additive="base">
                                        <p:cTn id="20" dur="500" fill="hold"/>
                                        <p:tgtEl>
                                          <p:spTgt spid="4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3">
                                            <p:txEl>
                                              <p:pRg st="2" end="2"/>
                                            </p:txEl>
                                          </p:spTgt>
                                        </p:tgtEl>
                                        <p:attrNameLst>
                                          <p:attrName>ppt_y</p:attrName>
                                        </p:attrNameLst>
                                      </p:cBhvr>
                                      <p:tavLst>
                                        <p:tav tm="0">
                                          <p:val>
                                            <p:strVal val="1+#ppt_h/2"/>
                                          </p:val>
                                        </p:tav>
                                        <p:tav tm="100000">
                                          <p:val>
                                            <p:strVal val="#ppt_y"/>
                                          </p:val>
                                        </p:tav>
                                      </p:tavLst>
                                    </p:anim>
                                  </p:childTnLst>
                                </p:cTn>
                              </p:par>
                            </p:childTnLst>
                          </p:cTn>
                        </p:par>
                        <p:par>
                          <p:cTn id="22" fill="hold">
                            <p:stCondLst>
                              <p:cond delay="4702"/>
                            </p:stCondLst>
                            <p:childTnLst>
                              <p:par>
                                <p:cTn id="23" presetID="2" presetClass="entr" presetSubtype="4" fill="hold" grpId="0" nodeType="afterEffect">
                                  <p:stCondLst>
                                    <p:cond delay="0"/>
                                  </p:stCondLst>
                                  <p:childTnLst>
                                    <p:set>
                                      <p:cBhvr>
                                        <p:cTn id="24" dur="1" fill="hold">
                                          <p:stCondLst>
                                            <p:cond delay="0"/>
                                          </p:stCondLst>
                                        </p:cTn>
                                        <p:tgtEl>
                                          <p:spTgt spid="43">
                                            <p:txEl>
                                              <p:pRg st="4" end="4"/>
                                            </p:txEl>
                                          </p:spTgt>
                                        </p:tgtEl>
                                        <p:attrNameLst>
                                          <p:attrName>style.visibility</p:attrName>
                                        </p:attrNameLst>
                                      </p:cBhvr>
                                      <p:to>
                                        <p:strVal val="visible"/>
                                      </p:to>
                                    </p:set>
                                    <p:anim calcmode="lin" valueType="num">
                                      <p:cBhvr additive="base">
                                        <p:cTn id="25" dur="500" fill="hold"/>
                                        <p:tgtEl>
                                          <p:spTgt spid="4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
                                            <p:txEl>
                                              <p:pRg st="4" end="4"/>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202"/>
                            </p:stCondLst>
                            <p:childTnLst>
                              <p:par>
                                <p:cTn id="28" presetID="2" presetClass="entr" presetSubtype="4" fill="hold" grpId="0" nodeType="afterEffect">
                                  <p:stCondLst>
                                    <p:cond delay="0"/>
                                  </p:stCondLst>
                                  <p:childTnLst>
                                    <p:set>
                                      <p:cBhvr>
                                        <p:cTn id="29" dur="1" fill="hold">
                                          <p:stCondLst>
                                            <p:cond delay="0"/>
                                          </p:stCondLst>
                                        </p:cTn>
                                        <p:tgtEl>
                                          <p:spTgt spid="43">
                                            <p:txEl>
                                              <p:pRg st="6" end="6"/>
                                            </p:txEl>
                                          </p:spTgt>
                                        </p:tgtEl>
                                        <p:attrNameLst>
                                          <p:attrName>style.visibility</p:attrName>
                                        </p:attrNameLst>
                                      </p:cBhvr>
                                      <p:to>
                                        <p:strVal val="visible"/>
                                      </p:to>
                                    </p:set>
                                    <p:anim calcmode="lin" valueType="num">
                                      <p:cBhvr additive="base">
                                        <p:cTn id="30" dur="500" fill="hold"/>
                                        <p:tgtEl>
                                          <p:spTgt spid="43">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3">
                                            <p:txEl>
                                              <p:pRg st="6" end="6"/>
                                            </p:txEl>
                                          </p:spTgt>
                                        </p:tgtEl>
                                        <p:attrNameLst>
                                          <p:attrName>ppt_y</p:attrName>
                                        </p:attrNameLst>
                                      </p:cBhvr>
                                      <p:tavLst>
                                        <p:tav tm="0">
                                          <p:val>
                                            <p:strVal val="1+#ppt_h/2"/>
                                          </p:val>
                                        </p:tav>
                                        <p:tav tm="100000">
                                          <p:val>
                                            <p:strVal val="#ppt_y"/>
                                          </p:val>
                                        </p:tav>
                                      </p:tavLst>
                                    </p:anim>
                                  </p:childTnLst>
                                </p:cTn>
                              </p:par>
                            </p:childTnLst>
                          </p:cTn>
                        </p:par>
                        <p:par>
                          <p:cTn id="32" fill="hold">
                            <p:stCondLst>
                              <p:cond delay="5702"/>
                            </p:stCondLst>
                            <p:childTnLst>
                              <p:par>
                                <p:cTn id="33" presetID="2" presetClass="entr" presetSubtype="4" fill="hold" grpId="0" nodeType="afterEffect">
                                  <p:stCondLst>
                                    <p:cond delay="0"/>
                                  </p:stCondLst>
                                  <p:childTnLst>
                                    <p:set>
                                      <p:cBhvr>
                                        <p:cTn id="34" dur="1" fill="hold">
                                          <p:stCondLst>
                                            <p:cond delay="0"/>
                                          </p:stCondLst>
                                        </p:cTn>
                                        <p:tgtEl>
                                          <p:spTgt spid="43">
                                            <p:txEl>
                                              <p:pRg st="8" end="8"/>
                                            </p:txEl>
                                          </p:spTgt>
                                        </p:tgtEl>
                                        <p:attrNameLst>
                                          <p:attrName>style.visibility</p:attrName>
                                        </p:attrNameLst>
                                      </p:cBhvr>
                                      <p:to>
                                        <p:strVal val="visible"/>
                                      </p:to>
                                    </p:set>
                                    <p:anim calcmode="lin" valueType="num">
                                      <p:cBhvr additive="base">
                                        <p:cTn id="35" dur="500" fill="hold"/>
                                        <p:tgtEl>
                                          <p:spTgt spid="4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3">
                                            <p:txEl>
                                              <p:pRg st="8" end="8"/>
                                            </p:txEl>
                                          </p:spTgt>
                                        </p:tgtEl>
                                        <p:attrNameLst>
                                          <p:attrName>ppt_y</p:attrName>
                                        </p:attrNameLst>
                                      </p:cBhvr>
                                      <p:tavLst>
                                        <p:tav tm="0">
                                          <p:val>
                                            <p:strVal val="1+#ppt_h/2"/>
                                          </p:val>
                                        </p:tav>
                                        <p:tav tm="100000">
                                          <p:val>
                                            <p:strVal val="#ppt_y"/>
                                          </p:val>
                                        </p:tav>
                                      </p:tavLst>
                                    </p:anim>
                                  </p:childTnLst>
                                </p:cTn>
                              </p:par>
                            </p:childTnLst>
                          </p:cTn>
                        </p:par>
                        <p:par>
                          <p:cTn id="37" fill="hold">
                            <p:stCondLst>
                              <p:cond delay="6202"/>
                            </p:stCondLst>
                            <p:childTnLst>
                              <p:par>
                                <p:cTn id="38" presetID="2" presetClass="entr" presetSubtype="4" fill="hold" grpId="0" nodeType="afterEffect">
                                  <p:stCondLst>
                                    <p:cond delay="0"/>
                                  </p:stCondLst>
                                  <p:childTnLst>
                                    <p:set>
                                      <p:cBhvr>
                                        <p:cTn id="39" dur="1" fill="hold">
                                          <p:stCondLst>
                                            <p:cond delay="0"/>
                                          </p:stCondLst>
                                        </p:cTn>
                                        <p:tgtEl>
                                          <p:spTgt spid="43">
                                            <p:txEl>
                                              <p:pRg st="10" end="10"/>
                                            </p:txEl>
                                          </p:spTgt>
                                        </p:tgtEl>
                                        <p:attrNameLst>
                                          <p:attrName>style.visibility</p:attrName>
                                        </p:attrNameLst>
                                      </p:cBhvr>
                                      <p:to>
                                        <p:strVal val="visible"/>
                                      </p:to>
                                    </p:set>
                                    <p:anim calcmode="lin" valueType="num">
                                      <p:cBhvr additive="base">
                                        <p:cTn id="40" dur="500" fill="hold"/>
                                        <p:tgtEl>
                                          <p:spTgt spid="43">
                                            <p:txEl>
                                              <p:pRg st="10" end="1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3">
                                            <p:txEl>
                                              <p:pRg st="10" end="1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6702"/>
                            </p:stCondLst>
                            <p:childTnLst>
                              <p:par>
                                <p:cTn id="43" presetID="2" presetClass="entr" presetSubtype="4" fill="hold" grpId="0" nodeType="afterEffect">
                                  <p:stCondLst>
                                    <p:cond delay="0"/>
                                  </p:stCondLst>
                                  <p:childTnLst>
                                    <p:set>
                                      <p:cBhvr>
                                        <p:cTn id="44" dur="1" fill="hold">
                                          <p:stCondLst>
                                            <p:cond delay="0"/>
                                          </p:stCondLst>
                                        </p:cTn>
                                        <p:tgtEl>
                                          <p:spTgt spid="44">
                                            <p:txEl>
                                              <p:pRg st="0" end="0"/>
                                            </p:txEl>
                                          </p:spTgt>
                                        </p:tgtEl>
                                        <p:attrNameLst>
                                          <p:attrName>style.visibility</p:attrName>
                                        </p:attrNameLst>
                                      </p:cBhvr>
                                      <p:to>
                                        <p:strVal val="visible"/>
                                      </p:to>
                                    </p:set>
                                    <p:anim calcmode="lin" valueType="num">
                                      <p:cBhvr additive="base">
                                        <p:cTn id="45"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7202"/>
                            </p:stCondLst>
                            <p:childTnLst>
                              <p:par>
                                <p:cTn id="48" presetID="2" presetClass="entr" presetSubtype="4" fill="hold" grpId="0" nodeType="afterEffect">
                                  <p:stCondLst>
                                    <p:cond delay="0"/>
                                  </p:stCondLst>
                                  <p:childTnLst>
                                    <p:set>
                                      <p:cBhvr>
                                        <p:cTn id="49" dur="1" fill="hold">
                                          <p:stCondLst>
                                            <p:cond delay="0"/>
                                          </p:stCondLst>
                                        </p:cTn>
                                        <p:tgtEl>
                                          <p:spTgt spid="44">
                                            <p:txEl>
                                              <p:pRg st="1" end="1"/>
                                            </p:txEl>
                                          </p:spTgt>
                                        </p:tgtEl>
                                        <p:attrNameLst>
                                          <p:attrName>style.visibility</p:attrName>
                                        </p:attrNameLst>
                                      </p:cBhvr>
                                      <p:to>
                                        <p:strVal val="visible"/>
                                      </p:to>
                                    </p:set>
                                    <p:anim calcmode="lin" valueType="num">
                                      <p:cBhvr additive="base">
                                        <p:cTn id="50" dur="500" fill="hold"/>
                                        <p:tgtEl>
                                          <p:spTgt spid="44">
                                            <p:txEl>
                                              <p:pRg st="1" end="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4">
                                            <p:txEl>
                                              <p:pRg st="1" end="1"/>
                                            </p:txEl>
                                          </p:spTgt>
                                        </p:tgtEl>
                                        <p:attrNameLst>
                                          <p:attrName>ppt_y</p:attrName>
                                        </p:attrNameLst>
                                      </p:cBhvr>
                                      <p:tavLst>
                                        <p:tav tm="0">
                                          <p:val>
                                            <p:strVal val="1+#ppt_h/2"/>
                                          </p:val>
                                        </p:tav>
                                        <p:tav tm="100000">
                                          <p:val>
                                            <p:strVal val="#ppt_y"/>
                                          </p:val>
                                        </p:tav>
                                      </p:tavLst>
                                    </p:anim>
                                  </p:childTnLst>
                                </p:cTn>
                              </p:par>
                            </p:childTnLst>
                          </p:cTn>
                        </p:par>
                        <p:par>
                          <p:cTn id="52" fill="hold">
                            <p:stCondLst>
                              <p:cond delay="7702"/>
                            </p:stCondLst>
                            <p:childTnLst>
                              <p:par>
                                <p:cTn id="53" presetID="2" presetClass="entr" presetSubtype="4" fill="hold" grpId="0" nodeType="afterEffect">
                                  <p:stCondLst>
                                    <p:cond delay="0"/>
                                  </p:stCondLst>
                                  <p:childTnLst>
                                    <p:set>
                                      <p:cBhvr>
                                        <p:cTn id="54" dur="1" fill="hold">
                                          <p:stCondLst>
                                            <p:cond delay="0"/>
                                          </p:stCondLst>
                                        </p:cTn>
                                        <p:tgtEl>
                                          <p:spTgt spid="44">
                                            <p:txEl>
                                              <p:pRg st="2" end="2"/>
                                            </p:txEl>
                                          </p:spTgt>
                                        </p:tgtEl>
                                        <p:attrNameLst>
                                          <p:attrName>style.visibility</p:attrName>
                                        </p:attrNameLst>
                                      </p:cBhvr>
                                      <p:to>
                                        <p:strVal val="visible"/>
                                      </p:to>
                                    </p:set>
                                    <p:anim calcmode="lin" valueType="num">
                                      <p:cBhvr additive="base">
                                        <p:cTn id="55" dur="500" fill="hold"/>
                                        <p:tgtEl>
                                          <p:spTgt spid="44">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4">
                                            <p:txEl>
                                              <p:pRg st="2" end="2"/>
                                            </p:txEl>
                                          </p:spTgt>
                                        </p:tgtEl>
                                        <p:attrNameLst>
                                          <p:attrName>ppt_y</p:attrName>
                                        </p:attrNameLst>
                                      </p:cBhvr>
                                      <p:tavLst>
                                        <p:tav tm="0">
                                          <p:val>
                                            <p:strVal val="1+#ppt_h/2"/>
                                          </p:val>
                                        </p:tav>
                                        <p:tav tm="100000">
                                          <p:val>
                                            <p:strVal val="#ppt_y"/>
                                          </p:val>
                                        </p:tav>
                                      </p:tavLst>
                                    </p:anim>
                                  </p:childTnLst>
                                </p:cTn>
                              </p:par>
                            </p:childTnLst>
                          </p:cTn>
                        </p:par>
                        <p:par>
                          <p:cTn id="57" fill="hold">
                            <p:stCondLst>
                              <p:cond delay="8202"/>
                            </p:stCondLst>
                            <p:childTnLst>
                              <p:par>
                                <p:cTn id="58" presetID="2" presetClass="entr" presetSubtype="4" fill="hold" grpId="0" nodeType="afterEffect">
                                  <p:stCondLst>
                                    <p:cond delay="0"/>
                                  </p:stCondLst>
                                  <p:childTnLst>
                                    <p:set>
                                      <p:cBhvr>
                                        <p:cTn id="59" dur="1" fill="hold">
                                          <p:stCondLst>
                                            <p:cond delay="0"/>
                                          </p:stCondLst>
                                        </p:cTn>
                                        <p:tgtEl>
                                          <p:spTgt spid="44">
                                            <p:txEl>
                                              <p:pRg st="4" end="4"/>
                                            </p:txEl>
                                          </p:spTgt>
                                        </p:tgtEl>
                                        <p:attrNameLst>
                                          <p:attrName>style.visibility</p:attrName>
                                        </p:attrNameLst>
                                      </p:cBhvr>
                                      <p:to>
                                        <p:strVal val="visible"/>
                                      </p:to>
                                    </p:set>
                                    <p:anim calcmode="lin" valueType="num">
                                      <p:cBhvr additive="base">
                                        <p:cTn id="60" dur="500" fill="hold"/>
                                        <p:tgtEl>
                                          <p:spTgt spid="44">
                                            <p:txEl>
                                              <p:pRg st="4" end="4"/>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44">
                                            <p:txEl>
                                              <p:pRg st="4" end="4"/>
                                            </p:txEl>
                                          </p:spTgt>
                                        </p:tgtEl>
                                        <p:attrNameLst>
                                          <p:attrName>ppt_y</p:attrName>
                                        </p:attrNameLst>
                                      </p:cBhvr>
                                      <p:tavLst>
                                        <p:tav tm="0">
                                          <p:val>
                                            <p:strVal val="1+#ppt_h/2"/>
                                          </p:val>
                                        </p:tav>
                                        <p:tav tm="100000">
                                          <p:val>
                                            <p:strVal val="#ppt_y"/>
                                          </p:val>
                                        </p:tav>
                                      </p:tavLst>
                                    </p:anim>
                                  </p:childTnLst>
                                </p:cTn>
                              </p:par>
                            </p:childTnLst>
                          </p:cTn>
                        </p:par>
                        <p:par>
                          <p:cTn id="62" fill="hold">
                            <p:stCondLst>
                              <p:cond delay="8702"/>
                            </p:stCondLst>
                            <p:childTnLst>
                              <p:par>
                                <p:cTn id="63" presetID="2" presetClass="entr" presetSubtype="4" fill="hold" grpId="0" nodeType="afterEffect">
                                  <p:stCondLst>
                                    <p:cond delay="0"/>
                                  </p:stCondLst>
                                  <p:childTnLst>
                                    <p:set>
                                      <p:cBhvr>
                                        <p:cTn id="64" dur="1" fill="hold">
                                          <p:stCondLst>
                                            <p:cond delay="0"/>
                                          </p:stCondLst>
                                        </p:cTn>
                                        <p:tgtEl>
                                          <p:spTgt spid="44">
                                            <p:txEl>
                                              <p:pRg st="6" end="6"/>
                                            </p:txEl>
                                          </p:spTgt>
                                        </p:tgtEl>
                                        <p:attrNameLst>
                                          <p:attrName>style.visibility</p:attrName>
                                        </p:attrNameLst>
                                      </p:cBhvr>
                                      <p:to>
                                        <p:strVal val="visible"/>
                                      </p:to>
                                    </p:set>
                                    <p:anim calcmode="lin" valueType="num">
                                      <p:cBhvr additive="base">
                                        <p:cTn id="65" dur="500" fill="hold"/>
                                        <p:tgtEl>
                                          <p:spTgt spid="44">
                                            <p:txEl>
                                              <p:pRg st="6" end="6"/>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4">
                                            <p:txEl>
                                              <p:pRg st="6" end="6"/>
                                            </p:txEl>
                                          </p:spTgt>
                                        </p:tgtEl>
                                        <p:attrNameLst>
                                          <p:attrName>ppt_y</p:attrName>
                                        </p:attrNameLst>
                                      </p:cBhvr>
                                      <p:tavLst>
                                        <p:tav tm="0">
                                          <p:val>
                                            <p:strVal val="1+#ppt_h/2"/>
                                          </p:val>
                                        </p:tav>
                                        <p:tav tm="100000">
                                          <p:val>
                                            <p:strVal val="#ppt_y"/>
                                          </p:val>
                                        </p:tav>
                                      </p:tavLst>
                                    </p:anim>
                                  </p:childTnLst>
                                </p:cTn>
                              </p:par>
                            </p:childTnLst>
                          </p:cTn>
                        </p:par>
                        <p:par>
                          <p:cTn id="67" fill="hold">
                            <p:stCondLst>
                              <p:cond delay="9202"/>
                            </p:stCondLst>
                            <p:childTnLst>
                              <p:par>
                                <p:cTn id="68" presetID="2" presetClass="entr" presetSubtype="4" fill="hold" grpId="0" nodeType="afterEffect">
                                  <p:stCondLst>
                                    <p:cond delay="0"/>
                                  </p:stCondLst>
                                  <p:childTnLst>
                                    <p:set>
                                      <p:cBhvr>
                                        <p:cTn id="69" dur="1" fill="hold">
                                          <p:stCondLst>
                                            <p:cond delay="0"/>
                                          </p:stCondLst>
                                        </p:cTn>
                                        <p:tgtEl>
                                          <p:spTgt spid="44">
                                            <p:txEl>
                                              <p:pRg st="8" end="8"/>
                                            </p:txEl>
                                          </p:spTgt>
                                        </p:tgtEl>
                                        <p:attrNameLst>
                                          <p:attrName>style.visibility</p:attrName>
                                        </p:attrNameLst>
                                      </p:cBhvr>
                                      <p:to>
                                        <p:strVal val="visible"/>
                                      </p:to>
                                    </p:set>
                                    <p:anim calcmode="lin" valueType="num">
                                      <p:cBhvr additive="base">
                                        <p:cTn id="70" dur="500" fill="hold"/>
                                        <p:tgtEl>
                                          <p:spTgt spid="44">
                                            <p:txEl>
                                              <p:pRg st="8" end="8"/>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7" grpId="0" build="p"/>
      <p:bldP spid="43" grpId="0" build="p"/>
      <p:bldP spid="35" grpId="0" build="p"/>
      <p:bldP spid="4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0" y="79408"/>
            <a:ext cx="9823998" cy="1325563"/>
          </a:xfrm>
        </p:spPr>
        <p:txBody>
          <a:bodyPr/>
          <a:lstStyle/>
          <a:p>
            <a:r>
              <a:rPr lang="en-US" altLang="zh-CN" dirty="0"/>
              <a:t>Future Scope</a:t>
            </a:r>
            <a:endParaRPr lang="en-US" dirty="0"/>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Droid Tools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14</a:t>
            </a:fld>
            <a:endParaRPr lang="en-US" altLang="zh-CN" dirty="0"/>
          </a:p>
        </p:txBody>
      </p:sp>
      <p:pic>
        <p:nvPicPr>
          <p:cNvPr id="10" name="Picture Placeholder 9">
            <a:extLst>
              <a:ext uri="{FF2B5EF4-FFF2-40B4-BE49-F238E27FC236}">
                <a16:creationId xmlns:a16="http://schemas.microsoft.com/office/drawing/2014/main" id="{AAA54079-BE89-0896-333B-81AA8823771B}"/>
              </a:ext>
            </a:extLst>
          </p:cNvPr>
          <p:cNvPicPr>
            <a:picLocks noGrp="1" noChangeAspect="1"/>
          </p:cNvPicPr>
          <p:nvPr>
            <p:ph type="pic" sz="quarter" idx="48"/>
          </p:nvPr>
        </p:nvPicPr>
        <p:blipFill>
          <a:blip r:embed="rId3"/>
          <a:srcRect t="1746" b="1746"/>
          <a:stretch>
            <a:fillRect/>
          </a:stretch>
        </p:blipFill>
        <p:spPr/>
      </p:pic>
      <p:sp>
        <p:nvSpPr>
          <p:cNvPr id="11" name="Rectangle: Rounded Corners 10">
            <a:extLst>
              <a:ext uri="{FF2B5EF4-FFF2-40B4-BE49-F238E27FC236}">
                <a16:creationId xmlns:a16="http://schemas.microsoft.com/office/drawing/2014/main" id="{19044095-1945-7794-283D-21A34B7EFBAD}"/>
              </a:ext>
            </a:extLst>
          </p:cNvPr>
          <p:cNvSpPr/>
          <p:nvPr/>
        </p:nvSpPr>
        <p:spPr>
          <a:xfrm>
            <a:off x="423093" y="930798"/>
            <a:ext cx="6942908" cy="909125"/>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When directing the phone's camera at an object, droid tool will attempt to identify the object by reading barcodes, </a:t>
            </a:r>
            <a:r>
              <a:rPr lang="en-US" sz="1400" b="1" dirty="0">
                <a:solidFill>
                  <a:schemeClr val="bg1"/>
                </a:solidFill>
                <a:latin typeface="Book Antiqua" pitchFamily="18" charset="0"/>
                <a:cs typeface="Arial" charset="0"/>
              </a:rPr>
              <a:t>QR codes</a:t>
            </a:r>
            <a:r>
              <a:rPr lang="en-US" sz="1400" dirty="0">
                <a:solidFill>
                  <a:schemeClr val="bg1"/>
                </a:solidFill>
                <a:latin typeface="Book Antiqua" pitchFamily="18" charset="0"/>
                <a:cs typeface="Arial" charset="0"/>
              </a:rPr>
              <a:t>, labels and text, and show relevant search results, web pages, and information.</a:t>
            </a:r>
          </a:p>
        </p:txBody>
      </p:sp>
      <p:sp>
        <p:nvSpPr>
          <p:cNvPr id="16" name="Rectangle: Rounded Corners 15">
            <a:extLst>
              <a:ext uri="{FF2B5EF4-FFF2-40B4-BE49-F238E27FC236}">
                <a16:creationId xmlns:a16="http://schemas.microsoft.com/office/drawing/2014/main" id="{42C3658F-61EC-BEA4-2489-629346B9844B}"/>
              </a:ext>
            </a:extLst>
          </p:cNvPr>
          <p:cNvSpPr/>
          <p:nvPr/>
        </p:nvSpPr>
        <p:spPr>
          <a:xfrm>
            <a:off x="423093" y="4825900"/>
            <a:ext cx="3701868" cy="670660"/>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Droid tools is able translate </a:t>
            </a:r>
            <a:r>
              <a:rPr lang="en-US" sz="1400" b="1" dirty="0">
                <a:solidFill>
                  <a:schemeClr val="bg1"/>
                </a:solidFill>
                <a:latin typeface="Book Antiqua" pitchFamily="18" charset="0"/>
                <a:cs typeface="Arial" charset="0"/>
              </a:rPr>
              <a:t>text into most languages</a:t>
            </a:r>
            <a:r>
              <a:rPr lang="en-US" sz="1400" dirty="0">
                <a:solidFill>
                  <a:schemeClr val="bg1"/>
                </a:solidFill>
                <a:latin typeface="Book Antiqua" pitchFamily="18" charset="0"/>
                <a:cs typeface="Arial" charset="0"/>
              </a:rPr>
              <a:t> are loaded.</a:t>
            </a:r>
          </a:p>
        </p:txBody>
      </p:sp>
      <p:sp>
        <p:nvSpPr>
          <p:cNvPr id="17" name="Rectangle: Rounded Corners 16">
            <a:extLst>
              <a:ext uri="{FF2B5EF4-FFF2-40B4-BE49-F238E27FC236}">
                <a16:creationId xmlns:a16="http://schemas.microsoft.com/office/drawing/2014/main" id="{9ADAE6CC-7590-BC41-1F3A-1C00338AEE08}"/>
              </a:ext>
            </a:extLst>
          </p:cNvPr>
          <p:cNvSpPr/>
          <p:nvPr/>
        </p:nvSpPr>
        <p:spPr>
          <a:xfrm>
            <a:off x="423092" y="2012893"/>
            <a:ext cx="6942908" cy="879181"/>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Droid tool can crop </a:t>
            </a:r>
            <a:r>
              <a:rPr lang="en-US" sz="1400" b="1" dirty="0">
                <a:solidFill>
                  <a:schemeClr val="bg1"/>
                </a:solidFill>
                <a:latin typeface="Book Antiqua" pitchFamily="18" charset="0"/>
                <a:cs typeface="Arial" charset="0"/>
              </a:rPr>
              <a:t>PDF pages</a:t>
            </a:r>
            <a:r>
              <a:rPr lang="en-US" sz="1400" dirty="0">
                <a:solidFill>
                  <a:schemeClr val="bg1"/>
                </a:solidFill>
                <a:latin typeface="Book Antiqua" pitchFamily="18" charset="0"/>
                <a:cs typeface="Arial" charset="0"/>
              </a:rPr>
              <a:t>, change their order, manipulate hyperlinks, digitally sign a PDF file, add comments, redact certain parts of the PDF file, and ensure its adherence to such standards.</a:t>
            </a:r>
          </a:p>
        </p:txBody>
      </p:sp>
      <p:sp>
        <p:nvSpPr>
          <p:cNvPr id="18" name="Rectangle: Rounded Corners 17">
            <a:extLst>
              <a:ext uri="{FF2B5EF4-FFF2-40B4-BE49-F238E27FC236}">
                <a16:creationId xmlns:a16="http://schemas.microsoft.com/office/drawing/2014/main" id="{0B3E02CD-106D-F26E-E8E9-834843ABE89A}"/>
              </a:ext>
            </a:extLst>
          </p:cNvPr>
          <p:cNvSpPr/>
          <p:nvPr/>
        </p:nvSpPr>
        <p:spPr>
          <a:xfrm>
            <a:off x="423092" y="3075182"/>
            <a:ext cx="6942908" cy="1006049"/>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In </a:t>
            </a:r>
            <a:r>
              <a:rPr lang="en-US" sz="1400" b="1" dirty="0">
                <a:solidFill>
                  <a:schemeClr val="bg1"/>
                </a:solidFill>
                <a:latin typeface="Book Antiqua" pitchFamily="18" charset="0"/>
                <a:cs typeface="Arial" charset="0"/>
              </a:rPr>
              <a:t>DBMS</a:t>
            </a:r>
            <a:r>
              <a:rPr lang="en-US" sz="1400" dirty="0">
                <a:solidFill>
                  <a:schemeClr val="bg1"/>
                </a:solidFill>
                <a:latin typeface="Book Antiqua" pitchFamily="18" charset="0"/>
                <a:cs typeface="Arial" charset="0"/>
              </a:rPr>
              <a:t> the importance of collecting, storing, and analyzing data increases day by day, the use of improved and analyze our data according to the database management systems.</a:t>
            </a:r>
          </a:p>
        </p:txBody>
      </p:sp>
      <p:sp>
        <p:nvSpPr>
          <p:cNvPr id="19" name="Rectangle: Rounded Corners 18">
            <a:extLst>
              <a:ext uri="{FF2B5EF4-FFF2-40B4-BE49-F238E27FC236}">
                <a16:creationId xmlns:a16="http://schemas.microsoft.com/office/drawing/2014/main" id="{163E501C-9E17-C737-5EAA-AE1A497C9878}"/>
              </a:ext>
            </a:extLst>
          </p:cNvPr>
          <p:cNvSpPr/>
          <p:nvPr/>
        </p:nvSpPr>
        <p:spPr>
          <a:xfrm>
            <a:off x="423092" y="4264338"/>
            <a:ext cx="3610428" cy="405947"/>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eaLnBrk="1" hangingPunct="1">
              <a:defRPr/>
            </a:pPr>
            <a:r>
              <a:rPr lang="en-US" sz="1400" dirty="0">
                <a:solidFill>
                  <a:schemeClr val="bg1"/>
                </a:solidFill>
                <a:latin typeface="Book Antiqua" pitchFamily="18" charset="0"/>
                <a:cs typeface="Arial" charset="0"/>
              </a:rPr>
              <a:t>We are able to create </a:t>
            </a:r>
            <a:r>
              <a:rPr lang="en-US" sz="1400" b="1" dirty="0">
                <a:solidFill>
                  <a:schemeClr val="bg1"/>
                </a:solidFill>
                <a:latin typeface="Book Antiqua" pitchFamily="18" charset="0"/>
                <a:cs typeface="Arial" charset="0"/>
              </a:rPr>
              <a:t>auto generated cv</a:t>
            </a:r>
            <a:r>
              <a:rPr lang="en-US" sz="1400" dirty="0">
                <a:solidFill>
                  <a:schemeClr val="bg1"/>
                </a:solidFill>
                <a:latin typeface="Book Antiqua" pitchFamily="18" charset="0"/>
                <a:cs typeface="Arial" charset="0"/>
              </a:rPr>
              <a:t>. </a:t>
            </a:r>
          </a:p>
        </p:txBody>
      </p:sp>
      <p:sp>
        <p:nvSpPr>
          <p:cNvPr id="20" name="Rectangle: Rounded Corners 19">
            <a:extLst>
              <a:ext uri="{FF2B5EF4-FFF2-40B4-BE49-F238E27FC236}">
                <a16:creationId xmlns:a16="http://schemas.microsoft.com/office/drawing/2014/main" id="{392C8987-17B9-2188-1C7D-78C20B032E0C}"/>
              </a:ext>
            </a:extLst>
          </p:cNvPr>
          <p:cNvSpPr/>
          <p:nvPr/>
        </p:nvSpPr>
        <p:spPr>
          <a:xfrm>
            <a:off x="4348480" y="4264338"/>
            <a:ext cx="2994218" cy="405947"/>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We are able to </a:t>
            </a:r>
            <a:r>
              <a:rPr lang="en-US" sz="1400" b="1" dirty="0">
                <a:solidFill>
                  <a:schemeClr val="bg1"/>
                </a:solidFill>
                <a:latin typeface="Book Antiqua" pitchFamily="18" charset="0"/>
                <a:cs typeface="Arial" charset="0"/>
              </a:rPr>
              <a:t>extract voice</a:t>
            </a:r>
            <a:r>
              <a:rPr lang="en-US" sz="1400" dirty="0">
                <a:solidFill>
                  <a:schemeClr val="bg1"/>
                </a:solidFill>
                <a:latin typeface="Book Antiqua" pitchFamily="18" charset="0"/>
                <a:cs typeface="Arial" charset="0"/>
              </a:rPr>
              <a:t> from video.</a:t>
            </a:r>
          </a:p>
        </p:txBody>
      </p:sp>
      <p:sp>
        <p:nvSpPr>
          <p:cNvPr id="21" name="Rectangle: Rounded Corners 20">
            <a:extLst>
              <a:ext uri="{FF2B5EF4-FFF2-40B4-BE49-F238E27FC236}">
                <a16:creationId xmlns:a16="http://schemas.microsoft.com/office/drawing/2014/main" id="{2D210A6F-441D-B819-0AC5-C858E9662160}"/>
              </a:ext>
            </a:extLst>
          </p:cNvPr>
          <p:cNvSpPr/>
          <p:nvPr/>
        </p:nvSpPr>
        <p:spPr>
          <a:xfrm>
            <a:off x="4318005" y="4807464"/>
            <a:ext cx="3024693" cy="689096"/>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We can change the </a:t>
            </a:r>
            <a:r>
              <a:rPr lang="en-US" sz="1400" b="1" dirty="0">
                <a:solidFill>
                  <a:schemeClr val="bg1"/>
                </a:solidFill>
                <a:latin typeface="Book Antiqua" pitchFamily="18" charset="0"/>
                <a:cs typeface="Arial" charset="0"/>
              </a:rPr>
              <a:t>format of the image.</a:t>
            </a:r>
          </a:p>
        </p:txBody>
      </p:sp>
    </p:spTree>
    <p:extLst>
      <p:ext uri="{BB962C8B-B14F-4D97-AF65-F5344CB8AC3E}">
        <p14:creationId xmlns:p14="http://schemas.microsoft.com/office/powerpoint/2010/main" val="4157533387"/>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1"/>
                            </p:stCondLst>
                            <p:childTnLst>
                              <p:par>
                                <p:cTn id="8" presetID="2" presetClass="entr" presetSubtype="8"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1501"/>
                            </p:stCondLst>
                            <p:childTnLst>
                              <p:par>
                                <p:cTn id="13" presetID="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2001"/>
                            </p:stCondLst>
                            <p:childTnLst>
                              <p:par>
                                <p:cTn id="18" presetID="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501"/>
                            </p:stCondLst>
                            <p:childTnLst>
                              <p:par>
                                <p:cTn id="23" presetID="2" presetClass="entr" presetSubtype="8"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3001"/>
                            </p:stCondLst>
                            <p:childTnLst>
                              <p:par>
                                <p:cTn id="28" presetID="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0-#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childTnLst>
                          </p:cTn>
                        </p:par>
                        <p:par>
                          <p:cTn id="32" fill="hold">
                            <p:stCondLst>
                              <p:cond delay="3501"/>
                            </p:stCondLst>
                            <p:childTnLst>
                              <p:par>
                                <p:cTn id="33" presetID="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4001"/>
                            </p:stCondLst>
                            <p:childTnLst>
                              <p:par>
                                <p:cTn id="38" presetID="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0-#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6" grpId="0" animBg="1"/>
      <p:bldP spid="17"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0" y="79408"/>
            <a:ext cx="9823998" cy="1325563"/>
          </a:xfrm>
        </p:spPr>
        <p:txBody>
          <a:bodyPr/>
          <a:lstStyle/>
          <a:p>
            <a:r>
              <a:rPr lang="en-US" altLang="zh-CN" dirty="0"/>
              <a:t>Conclusion</a:t>
            </a:r>
            <a:endParaRPr lang="en-US" dirty="0"/>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Droid Tools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15</a:t>
            </a:fld>
            <a:endParaRPr lang="en-US" altLang="zh-CN" dirty="0"/>
          </a:p>
        </p:txBody>
      </p:sp>
      <p:pic>
        <p:nvPicPr>
          <p:cNvPr id="10" name="Picture Placeholder 9">
            <a:extLst>
              <a:ext uri="{FF2B5EF4-FFF2-40B4-BE49-F238E27FC236}">
                <a16:creationId xmlns:a16="http://schemas.microsoft.com/office/drawing/2014/main" id="{AAA54079-BE89-0896-333B-81AA8823771B}"/>
              </a:ext>
            </a:extLst>
          </p:cNvPr>
          <p:cNvPicPr>
            <a:picLocks noGrp="1" noChangeAspect="1"/>
          </p:cNvPicPr>
          <p:nvPr>
            <p:ph type="pic" sz="quarter" idx="48"/>
          </p:nvPr>
        </p:nvPicPr>
        <p:blipFill>
          <a:blip r:embed="rId3"/>
          <a:srcRect t="1746" b="1746"/>
          <a:stretch>
            <a:fillRect/>
          </a:stretch>
        </p:blipFill>
        <p:spPr/>
      </p:pic>
      <p:sp>
        <p:nvSpPr>
          <p:cNvPr id="11" name="Rectangle: Rounded Corners 10">
            <a:extLst>
              <a:ext uri="{FF2B5EF4-FFF2-40B4-BE49-F238E27FC236}">
                <a16:creationId xmlns:a16="http://schemas.microsoft.com/office/drawing/2014/main" id="{19044095-1945-7794-283D-21A34B7EFBAD}"/>
              </a:ext>
            </a:extLst>
          </p:cNvPr>
          <p:cNvSpPr/>
          <p:nvPr/>
        </p:nvSpPr>
        <p:spPr>
          <a:xfrm>
            <a:off x="484631" y="881109"/>
            <a:ext cx="6891529" cy="908362"/>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Throughout this presentation, we have highlighted the key features and benefits of our app, emphasizing its ability to convert text to PDF and vice versa, convert images to text, provide cloud storage, and enable quick note-taking.</a:t>
            </a:r>
          </a:p>
        </p:txBody>
      </p:sp>
      <p:sp>
        <p:nvSpPr>
          <p:cNvPr id="12" name="Rectangle: Rounded Corners 11">
            <a:extLst>
              <a:ext uri="{FF2B5EF4-FFF2-40B4-BE49-F238E27FC236}">
                <a16:creationId xmlns:a16="http://schemas.microsoft.com/office/drawing/2014/main" id="{F9DBCE49-26B3-4DCB-4838-BAFB81D458A6}"/>
              </a:ext>
            </a:extLst>
          </p:cNvPr>
          <p:cNvSpPr/>
          <p:nvPr/>
        </p:nvSpPr>
        <p:spPr>
          <a:xfrm>
            <a:off x="484631" y="1946062"/>
            <a:ext cx="6891529" cy="1215671"/>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Furthermore, our app's image-to-text conversion feature offers a convenient solution for extracting text from images. Users can simply capture or upload an image, and our app will convert it into editable text, making it easy to extract information, save time, and enhance productivity.</a:t>
            </a:r>
          </a:p>
        </p:txBody>
      </p:sp>
      <p:sp>
        <p:nvSpPr>
          <p:cNvPr id="13" name="Rectangle: Rounded Corners 12">
            <a:extLst>
              <a:ext uri="{FF2B5EF4-FFF2-40B4-BE49-F238E27FC236}">
                <a16:creationId xmlns:a16="http://schemas.microsoft.com/office/drawing/2014/main" id="{2CB62233-4E6C-76CE-42DE-252F7CEF4B54}"/>
              </a:ext>
            </a:extLst>
          </p:cNvPr>
          <p:cNvSpPr/>
          <p:nvPr/>
        </p:nvSpPr>
        <p:spPr>
          <a:xfrm>
            <a:off x="515399" y="3342362"/>
            <a:ext cx="6860761" cy="689785"/>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The cloud storage facility provided by our application offers a secure and convenient way for users to store and access their files.</a:t>
            </a:r>
          </a:p>
        </p:txBody>
      </p:sp>
      <p:sp>
        <p:nvSpPr>
          <p:cNvPr id="14" name="Rectangle: Rounded Corners 13">
            <a:extLst>
              <a:ext uri="{FF2B5EF4-FFF2-40B4-BE49-F238E27FC236}">
                <a16:creationId xmlns:a16="http://schemas.microsoft.com/office/drawing/2014/main" id="{DD3D0088-9CA4-4FA3-5FFF-79C56B786C67}"/>
              </a:ext>
            </a:extLst>
          </p:cNvPr>
          <p:cNvSpPr/>
          <p:nvPr/>
        </p:nvSpPr>
        <p:spPr>
          <a:xfrm>
            <a:off x="515399" y="4232859"/>
            <a:ext cx="6860761" cy="689786"/>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Additionally, our app includes a quick note-taking feature that allows users to capture and save important thoughts, ideas, or reminders on the go.</a:t>
            </a:r>
          </a:p>
        </p:txBody>
      </p:sp>
      <p:sp>
        <p:nvSpPr>
          <p:cNvPr id="15" name="Rectangle: Rounded Corners 14">
            <a:extLst>
              <a:ext uri="{FF2B5EF4-FFF2-40B4-BE49-F238E27FC236}">
                <a16:creationId xmlns:a16="http://schemas.microsoft.com/office/drawing/2014/main" id="{4BDC8025-377D-758E-649A-8DD23A9666FF}"/>
              </a:ext>
            </a:extLst>
          </p:cNvPr>
          <p:cNvSpPr/>
          <p:nvPr/>
        </p:nvSpPr>
        <p:spPr>
          <a:xfrm>
            <a:off x="484631" y="5111780"/>
            <a:ext cx="6891529" cy="776623"/>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We are confident that our application will meet the needs of users seeking a comprehensive tool for their file management, conversion, and note-taking requirements.</a:t>
            </a:r>
          </a:p>
        </p:txBody>
      </p:sp>
    </p:spTree>
    <p:extLst>
      <p:ext uri="{BB962C8B-B14F-4D97-AF65-F5344CB8AC3E}">
        <p14:creationId xmlns:p14="http://schemas.microsoft.com/office/powerpoint/2010/main" val="2961883430"/>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901"/>
                            </p:stCondLst>
                            <p:childTnLst>
                              <p:par>
                                <p:cTn id="8" presetID="2" presetClass="entr" presetSubtype="8"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1401"/>
                            </p:stCondLst>
                            <p:childTnLst>
                              <p:par>
                                <p:cTn id="13" presetID="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901"/>
                            </p:stCondLst>
                            <p:childTnLst>
                              <p:par>
                                <p:cTn id="18" presetID="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0-#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2401"/>
                            </p:stCondLst>
                            <p:childTnLst>
                              <p:par>
                                <p:cTn id="23" presetID="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par>
                          <p:cTn id="27" fill="hold">
                            <p:stCondLst>
                              <p:cond delay="2901"/>
                            </p:stCondLst>
                            <p:childTnLst>
                              <p:par>
                                <p:cTn id="28" presetID="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For giving your valuable time.</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7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t>Developers Name</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err="1"/>
              <a:t>DroidTools</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err="1"/>
              <a:t>DroidTools</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err="1"/>
              <a:t>DroidTools</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err="1"/>
              <a:t>DroidTools</a:t>
            </a:r>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Droid Tools</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6" name="Rectangle: Rounded Corners 5">
            <a:extLst>
              <a:ext uri="{FF2B5EF4-FFF2-40B4-BE49-F238E27FC236}">
                <a16:creationId xmlns:a16="http://schemas.microsoft.com/office/drawing/2014/main" id="{C4F8A828-E704-6D08-76C2-F9822C62B91E}"/>
              </a:ext>
            </a:extLst>
          </p:cNvPr>
          <p:cNvSpPr/>
          <p:nvPr/>
        </p:nvSpPr>
        <p:spPr>
          <a:xfrm>
            <a:off x="5072668" y="1035829"/>
            <a:ext cx="3987538" cy="744717"/>
          </a:xfrm>
          <a:prstGeom prst="roundRect">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rPr>
              <a:t>Saheli Bala</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ectangle: Rounded Corners 6">
            <a:extLst>
              <a:ext uri="{FF2B5EF4-FFF2-40B4-BE49-F238E27FC236}">
                <a16:creationId xmlns:a16="http://schemas.microsoft.com/office/drawing/2014/main" id="{293A1DD9-7494-A536-2BE6-50A52EEB8484}"/>
              </a:ext>
            </a:extLst>
          </p:cNvPr>
          <p:cNvSpPr/>
          <p:nvPr/>
        </p:nvSpPr>
        <p:spPr>
          <a:xfrm>
            <a:off x="5570508" y="2255920"/>
            <a:ext cx="3967218" cy="744717"/>
          </a:xfrm>
          <a:prstGeom prst="roundRect">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Basudeb Paul Chowdhury</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Rectangle: Rounded Corners 10">
            <a:extLst>
              <a:ext uri="{FF2B5EF4-FFF2-40B4-BE49-F238E27FC236}">
                <a16:creationId xmlns:a16="http://schemas.microsoft.com/office/drawing/2014/main" id="{5D57C936-73D5-790F-E72E-F24E7EE5580E}"/>
              </a:ext>
            </a:extLst>
          </p:cNvPr>
          <p:cNvSpPr/>
          <p:nvPr/>
        </p:nvSpPr>
        <p:spPr>
          <a:xfrm>
            <a:off x="6274027" y="3522773"/>
            <a:ext cx="3799841" cy="744717"/>
          </a:xfrm>
          <a:prstGeom prst="roundRect">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Satyajit Swarnakar</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Rectangle: Rounded Corners 11">
            <a:extLst>
              <a:ext uri="{FF2B5EF4-FFF2-40B4-BE49-F238E27FC236}">
                <a16:creationId xmlns:a16="http://schemas.microsoft.com/office/drawing/2014/main" id="{FDFCA1C2-4AB6-56BC-66CC-7EA5582D3589}"/>
              </a:ext>
            </a:extLst>
          </p:cNvPr>
          <p:cNvSpPr/>
          <p:nvPr/>
        </p:nvSpPr>
        <p:spPr>
          <a:xfrm>
            <a:off x="7066437" y="4803300"/>
            <a:ext cx="3799841" cy="744717"/>
          </a:xfrm>
          <a:prstGeom prst="roundRect">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Tanmoy Ghosh</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 name="Rectangle 1">
            <a:extLst>
              <a:ext uri="{FF2B5EF4-FFF2-40B4-BE49-F238E27FC236}">
                <a16:creationId xmlns:a16="http://schemas.microsoft.com/office/drawing/2014/main" id="{3A6F3A49-376C-5BFC-7EFF-09B06DEE91B9}"/>
              </a:ext>
            </a:extLst>
          </p:cNvPr>
          <p:cNvSpPr/>
          <p:nvPr/>
        </p:nvSpPr>
        <p:spPr>
          <a:xfrm>
            <a:off x="73784" y="910489"/>
            <a:ext cx="4253399" cy="1740115"/>
          </a:xfrm>
          <a:prstGeom prst="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t" anchorCtr="0"/>
          <a:lstStyle/>
          <a:p>
            <a:r>
              <a:rPr lang="en-US" sz="3200" dirty="0">
                <a:solidFill>
                  <a:schemeClr val="tx2"/>
                </a:solidFill>
              </a:rPr>
              <a:t>Guide Name :</a:t>
            </a:r>
          </a:p>
          <a:p>
            <a:r>
              <a:rPr lang="en-US" dirty="0">
                <a:solidFill>
                  <a:schemeClr val="tx2"/>
                </a:solidFill>
              </a:rPr>
              <a:t>	</a:t>
            </a:r>
          </a:p>
          <a:p>
            <a:r>
              <a:rPr lang="en-US" dirty="0">
                <a:solidFill>
                  <a:schemeClr val="tx2"/>
                </a:solidFill>
              </a:rPr>
              <a:t>      </a:t>
            </a:r>
            <a:r>
              <a:rPr lang="en-US" b="1" dirty="0">
                <a:ln w="12700">
                  <a:solidFill>
                    <a:schemeClr val="accent5"/>
                  </a:solidFill>
                  <a:prstDash val="solid"/>
                </a:ln>
                <a:pattFill prst="ltDnDiag">
                  <a:fgClr>
                    <a:schemeClr val="accent5">
                      <a:lumMod val="60000"/>
                      <a:lumOff val="40000"/>
                    </a:schemeClr>
                  </a:fgClr>
                  <a:bgClr>
                    <a:schemeClr val="bg1"/>
                  </a:bgClr>
                </a:pattFill>
              </a:rPr>
              <a:t>Amrita Banerjee (Internal Guide)</a:t>
            </a:r>
          </a:p>
          <a:p>
            <a:r>
              <a:rPr lang="en-US" b="1" dirty="0">
                <a:ln w="12700">
                  <a:solidFill>
                    <a:schemeClr val="accent5"/>
                  </a:solidFill>
                  <a:prstDash val="solid"/>
                </a:ln>
                <a:pattFill prst="ltDnDiag">
                  <a:fgClr>
                    <a:schemeClr val="accent5">
                      <a:lumMod val="60000"/>
                      <a:lumOff val="40000"/>
                    </a:schemeClr>
                  </a:fgClr>
                  <a:bgClr>
                    <a:schemeClr val="bg1"/>
                  </a:bgClr>
                </a:pattFill>
              </a:rPr>
              <a:t>      </a:t>
            </a:r>
            <a:r>
              <a:rPr lang="en-US" b="1" dirty="0" err="1">
                <a:ln w="12700">
                  <a:solidFill>
                    <a:schemeClr val="accent5"/>
                  </a:solidFill>
                  <a:prstDash val="solid"/>
                </a:ln>
                <a:pattFill prst="ltDnDiag">
                  <a:fgClr>
                    <a:schemeClr val="accent5">
                      <a:lumMod val="60000"/>
                      <a:lumOff val="40000"/>
                    </a:schemeClr>
                  </a:fgClr>
                  <a:bgClr>
                    <a:schemeClr val="bg1"/>
                  </a:bgClr>
                </a:pattFill>
              </a:rPr>
              <a:t>Souvik</a:t>
            </a:r>
            <a:r>
              <a:rPr lang="en-US" b="1" dirty="0">
                <a:ln w="12700">
                  <a:solidFill>
                    <a:schemeClr val="accent5"/>
                  </a:solidFill>
                  <a:prstDash val="solid"/>
                </a:ln>
                <a:pattFill prst="ltDnDiag">
                  <a:fgClr>
                    <a:schemeClr val="accent5">
                      <a:lumMod val="60000"/>
                      <a:lumOff val="40000"/>
                    </a:schemeClr>
                  </a:fgClr>
                  <a:bgClr>
                    <a:schemeClr val="bg1"/>
                  </a:bgClr>
                </a:pattFill>
              </a:rPr>
              <a:t> Bhattacharjee (External Guide)</a:t>
            </a:r>
          </a:p>
          <a:p>
            <a:endParaRPr lang="en-IN" sz="1400" dirty="0">
              <a:solidFill>
                <a:schemeClr val="tx2"/>
              </a:solidFill>
            </a:endParaRPr>
          </a:p>
        </p:txBody>
      </p:sp>
    </p:spTree>
    <p:extLst>
      <p:ext uri="{BB962C8B-B14F-4D97-AF65-F5344CB8AC3E}">
        <p14:creationId xmlns:p14="http://schemas.microsoft.com/office/powerpoint/2010/main" val="2775535166"/>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1301"/>
                            </p:stCondLst>
                            <p:childTnLst>
                              <p:par>
                                <p:cTn id="8" presetID="22" presetClass="entr" presetSubtype="2"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par>
                          <p:cTn id="11" fill="hold">
                            <p:stCondLst>
                              <p:cond delay="1801"/>
                            </p:stCondLst>
                            <p:childTnLst>
                              <p:par>
                                <p:cTn id="12" presetID="2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2301"/>
                            </p:stCondLst>
                            <p:childTnLst>
                              <p:par>
                                <p:cTn id="16" presetID="22" presetClass="entr" presetSubtype="2"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right)">
                                      <p:cBhvr>
                                        <p:cTn id="18" dur="500"/>
                                        <p:tgtEl>
                                          <p:spTgt spid="7"/>
                                        </p:tgtEl>
                                      </p:cBhvr>
                                    </p:animEffect>
                                  </p:childTnLst>
                                </p:cTn>
                              </p:par>
                            </p:childTnLst>
                          </p:cTn>
                        </p:par>
                        <p:par>
                          <p:cTn id="19" fill="hold">
                            <p:stCondLst>
                              <p:cond delay="2801"/>
                            </p:stCondLst>
                            <p:childTnLst>
                              <p:par>
                                <p:cTn id="20" presetID="22" presetClass="entr" presetSubtype="2"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par>
                          <p:cTn id="23" fill="hold">
                            <p:stCondLst>
                              <p:cond delay="3301"/>
                            </p:stCondLst>
                            <p:childTnLst>
                              <p:par>
                                <p:cTn id="24" presetID="22" presetClass="entr" presetSubtype="2"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animBg="1"/>
      <p:bldP spid="7" grpId="0" animBg="1"/>
      <p:bldP spid="11" grpId="0" animBg="1"/>
      <p:bldP spid="12"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Objectives</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78736" cy="1772220"/>
          </a:xfrm>
        </p:spPr>
        <p:txBody>
          <a:bodyPr/>
          <a:lstStyle/>
          <a:p>
            <a:r>
              <a:rPr lang="en-US" sz="1400" dirty="0">
                <a:latin typeface="Arial"/>
                <a:cs typeface="Arial"/>
              </a:rPr>
              <a:t>The objective of the application is to provide users   with a convenient and efficient tool for converting files to different types. By utilizing this app, users can easily transform their documents, images, or any other supported file formats into the desired format. Also we provide features to store document of user in database to access from any device by login your profile.</a:t>
            </a:r>
            <a:endParaRPr lang="en-US" sz="1400"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Droid Tools</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 name="Rectangle: Rounded Corners 1">
            <a:extLst>
              <a:ext uri="{FF2B5EF4-FFF2-40B4-BE49-F238E27FC236}">
                <a16:creationId xmlns:a16="http://schemas.microsoft.com/office/drawing/2014/main" id="{35839ABF-64E9-5801-A012-D61E03647490}"/>
              </a:ext>
            </a:extLst>
          </p:cNvPr>
          <p:cNvSpPr/>
          <p:nvPr/>
        </p:nvSpPr>
        <p:spPr>
          <a:xfrm>
            <a:off x="5413804" y="1534551"/>
            <a:ext cx="5067383" cy="825191"/>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b="1" dirty="0">
              <a:solidFill>
                <a:schemeClr val="bg1"/>
              </a:solidFill>
              <a:latin typeface="Arial"/>
              <a:cs typeface="Arial"/>
            </a:endParaRPr>
          </a:p>
          <a:p>
            <a:pPr algn="ctr"/>
            <a:r>
              <a:rPr lang="en-US" sz="1400" b="1" u="sng" dirty="0">
                <a:solidFill>
                  <a:schemeClr val="bg1"/>
                </a:solidFill>
                <a:latin typeface="Arial"/>
                <a:cs typeface="Arial"/>
              </a:rPr>
              <a:t>Converter</a:t>
            </a:r>
            <a:r>
              <a:rPr lang="en-US" sz="1400" dirty="0">
                <a:solidFill>
                  <a:schemeClr val="bg1"/>
                </a:solidFill>
                <a:latin typeface="Arial"/>
                <a:cs typeface="Arial"/>
              </a:rPr>
              <a:t> : The Primary objective of our app is to convert              	</a:t>
            </a:r>
            <a:r>
              <a:rPr lang="en-US" sz="1400" b="1" dirty="0">
                <a:solidFill>
                  <a:schemeClr val="bg1"/>
                </a:solidFill>
                <a:latin typeface="Arial"/>
                <a:cs typeface="Arial"/>
              </a:rPr>
              <a:t> pdf file to text file , text file to pdf , image to text</a:t>
            </a:r>
            <a:r>
              <a:rPr lang="en-US" sz="1400" dirty="0">
                <a:solidFill>
                  <a:schemeClr val="bg1"/>
                </a:solidFill>
                <a:latin typeface="Arial"/>
                <a:cs typeface="Arial"/>
              </a:rPr>
              <a:t>.</a:t>
            </a:r>
          </a:p>
          <a:p>
            <a:pPr algn="ctr"/>
            <a:endParaRPr lang="en-IN" sz="1400" dirty="0">
              <a:solidFill>
                <a:schemeClr val="bg1"/>
              </a:solidFill>
            </a:endParaRPr>
          </a:p>
        </p:txBody>
      </p:sp>
      <p:sp>
        <p:nvSpPr>
          <p:cNvPr id="10" name="Rectangle: Rounded Corners 9">
            <a:extLst>
              <a:ext uri="{FF2B5EF4-FFF2-40B4-BE49-F238E27FC236}">
                <a16:creationId xmlns:a16="http://schemas.microsoft.com/office/drawing/2014/main" id="{F7BD8EBF-54E2-09D9-BBB7-35D13B82C60D}"/>
              </a:ext>
            </a:extLst>
          </p:cNvPr>
          <p:cNvSpPr/>
          <p:nvPr/>
        </p:nvSpPr>
        <p:spPr>
          <a:xfrm>
            <a:off x="5430654" y="2463170"/>
            <a:ext cx="5050533" cy="845666"/>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marL="12700" algn="just" eaLnBrk="1" hangingPunct="1">
              <a:spcBef>
                <a:spcPts val="960"/>
              </a:spcBef>
              <a:defRPr/>
            </a:pPr>
            <a:endParaRPr lang="en-US" sz="1400" b="1" dirty="0">
              <a:solidFill>
                <a:schemeClr val="bg1"/>
              </a:solidFill>
              <a:latin typeface="Arial"/>
              <a:cs typeface="Arial"/>
            </a:endParaRPr>
          </a:p>
          <a:p>
            <a:pPr marL="12700" algn="just" eaLnBrk="1" hangingPunct="1">
              <a:spcBef>
                <a:spcPts val="960"/>
              </a:spcBef>
              <a:defRPr/>
            </a:pPr>
            <a:r>
              <a:rPr lang="en-US" sz="1400" b="1" u="sng" dirty="0">
                <a:solidFill>
                  <a:schemeClr val="bg1"/>
                </a:solidFill>
                <a:latin typeface="Arial"/>
                <a:cs typeface="Arial"/>
              </a:rPr>
              <a:t>File Upload to Database </a:t>
            </a:r>
            <a:r>
              <a:rPr lang="en-US" sz="1400" dirty="0">
                <a:solidFill>
                  <a:schemeClr val="bg1"/>
                </a:solidFill>
                <a:latin typeface="Arial"/>
                <a:cs typeface="Arial"/>
              </a:rPr>
              <a:t>:  Following few steps  we can      	                              </a:t>
            </a:r>
            <a:r>
              <a:rPr lang="en-US" sz="1400" b="1" dirty="0">
                <a:solidFill>
                  <a:schemeClr val="bg1"/>
                </a:solidFill>
                <a:latin typeface="Arial"/>
                <a:cs typeface="Arial"/>
              </a:rPr>
              <a:t>upload</a:t>
            </a:r>
            <a:r>
              <a:rPr lang="en-US" sz="1400" dirty="0">
                <a:solidFill>
                  <a:schemeClr val="bg1"/>
                </a:solidFill>
                <a:latin typeface="Arial"/>
                <a:cs typeface="Arial"/>
              </a:rPr>
              <a:t> important file or </a:t>
            </a:r>
            <a:r>
              <a:rPr lang="en-US" sz="1400" b="1" dirty="0">
                <a:solidFill>
                  <a:schemeClr val="bg1"/>
                </a:solidFill>
                <a:latin typeface="Arial"/>
                <a:cs typeface="Arial"/>
              </a:rPr>
              <a:t>notes 		            into the Se</a:t>
            </a:r>
            <a:r>
              <a:rPr lang="en-US" sz="1400" dirty="0">
                <a:solidFill>
                  <a:schemeClr val="bg1"/>
                </a:solidFill>
                <a:latin typeface="Arial"/>
                <a:cs typeface="Arial"/>
              </a:rPr>
              <a:t>rver.</a:t>
            </a:r>
          </a:p>
          <a:p>
            <a:pPr marL="355600" indent="-342900" algn="just" eaLnBrk="1" hangingPunct="1">
              <a:spcBef>
                <a:spcPts val="960"/>
              </a:spcBef>
              <a:defRPr/>
            </a:pPr>
            <a:endParaRPr lang="en-US" sz="1400" dirty="0">
              <a:solidFill>
                <a:schemeClr val="bg1"/>
              </a:solidFill>
              <a:latin typeface="Arial"/>
              <a:cs typeface="Arial"/>
            </a:endParaRPr>
          </a:p>
        </p:txBody>
      </p:sp>
      <p:sp>
        <p:nvSpPr>
          <p:cNvPr id="11" name="Rectangle: Rounded Corners 10">
            <a:extLst>
              <a:ext uri="{FF2B5EF4-FFF2-40B4-BE49-F238E27FC236}">
                <a16:creationId xmlns:a16="http://schemas.microsoft.com/office/drawing/2014/main" id="{B666125A-3AD2-7FCD-EF00-8F2D7B077C9C}"/>
              </a:ext>
            </a:extLst>
          </p:cNvPr>
          <p:cNvSpPr/>
          <p:nvPr/>
        </p:nvSpPr>
        <p:spPr>
          <a:xfrm>
            <a:off x="5430654" y="3422455"/>
            <a:ext cx="5067383" cy="898240"/>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marL="12700" algn="just" eaLnBrk="1" hangingPunct="1">
              <a:spcBef>
                <a:spcPts val="960"/>
              </a:spcBef>
              <a:defRPr/>
            </a:pPr>
            <a:endParaRPr lang="en-US" sz="1400" b="1" dirty="0">
              <a:solidFill>
                <a:schemeClr val="bg1"/>
              </a:solidFill>
              <a:latin typeface="Arial"/>
              <a:cs typeface="Arial"/>
            </a:endParaRPr>
          </a:p>
          <a:p>
            <a:pPr marL="12700" algn="just" eaLnBrk="1" hangingPunct="1">
              <a:spcBef>
                <a:spcPts val="960"/>
              </a:spcBef>
              <a:defRPr/>
            </a:pPr>
            <a:r>
              <a:rPr lang="en-US" sz="1400" b="1" u="sng" dirty="0">
                <a:solidFill>
                  <a:schemeClr val="bg1"/>
                </a:solidFill>
                <a:latin typeface="Arial"/>
                <a:cs typeface="Arial"/>
              </a:rPr>
              <a:t>File Access From Database </a:t>
            </a:r>
            <a:r>
              <a:rPr lang="en-US" sz="1400" dirty="0">
                <a:solidFill>
                  <a:schemeClr val="bg1"/>
                </a:solidFill>
                <a:latin typeface="Arial"/>
                <a:cs typeface="Arial"/>
              </a:rPr>
              <a:t>: Which file you </a:t>
            </a:r>
            <a:r>
              <a:rPr lang="en-US" sz="1400" b="1" dirty="0">
                <a:solidFill>
                  <a:schemeClr val="bg1"/>
                </a:solidFill>
                <a:latin typeface="Arial"/>
                <a:cs typeface="Arial"/>
              </a:rPr>
              <a:t>uploaded in 		                the Server </a:t>
            </a:r>
            <a:r>
              <a:rPr lang="en-US" sz="1400" dirty="0">
                <a:solidFill>
                  <a:schemeClr val="bg1"/>
                </a:solidFill>
                <a:latin typeface="Arial"/>
                <a:cs typeface="Arial"/>
              </a:rPr>
              <a:t>, that can be 			                access from any device by 		                login your account.</a:t>
            </a:r>
          </a:p>
          <a:p>
            <a:pPr marL="355600" indent="-342900" algn="just" eaLnBrk="1" hangingPunct="1">
              <a:spcBef>
                <a:spcPts val="960"/>
              </a:spcBef>
              <a:defRPr/>
            </a:pPr>
            <a:endParaRPr lang="en-US" sz="1400" dirty="0">
              <a:solidFill>
                <a:schemeClr val="bg1"/>
              </a:solidFill>
              <a:latin typeface="Arial"/>
              <a:cs typeface="Arial"/>
            </a:endParaRPr>
          </a:p>
        </p:txBody>
      </p:sp>
      <p:sp>
        <p:nvSpPr>
          <p:cNvPr id="13" name="Rectangle: Rounded Corners 12">
            <a:extLst>
              <a:ext uri="{FF2B5EF4-FFF2-40B4-BE49-F238E27FC236}">
                <a16:creationId xmlns:a16="http://schemas.microsoft.com/office/drawing/2014/main" id="{3512FDE1-B6FA-4543-AD89-2209B61FF75E}"/>
              </a:ext>
            </a:extLst>
          </p:cNvPr>
          <p:cNvSpPr/>
          <p:nvPr/>
        </p:nvSpPr>
        <p:spPr>
          <a:xfrm>
            <a:off x="5413804" y="4539032"/>
            <a:ext cx="4947359" cy="1050315"/>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marL="12700" algn="just" eaLnBrk="1" hangingPunct="1">
              <a:spcBef>
                <a:spcPts val="960"/>
              </a:spcBef>
              <a:defRPr/>
            </a:pPr>
            <a:r>
              <a:rPr lang="en-US" sz="1400" b="1" u="sng" dirty="0">
                <a:solidFill>
                  <a:schemeClr val="bg1"/>
                </a:solidFill>
                <a:latin typeface="Arial"/>
                <a:cs typeface="Arial"/>
              </a:rPr>
              <a:t>Quick Note</a:t>
            </a:r>
            <a:r>
              <a:rPr lang="en-US" sz="1400" b="1" dirty="0">
                <a:solidFill>
                  <a:schemeClr val="bg1"/>
                </a:solidFill>
                <a:latin typeface="Arial"/>
                <a:cs typeface="Arial"/>
              </a:rPr>
              <a:t> </a:t>
            </a:r>
            <a:r>
              <a:rPr lang="en-US" sz="1400" dirty="0">
                <a:solidFill>
                  <a:schemeClr val="bg1"/>
                </a:solidFill>
                <a:latin typeface="Arial"/>
                <a:cs typeface="Arial"/>
              </a:rPr>
              <a:t>: There is a feature in our app called Quick 	   	    notes. Where we </a:t>
            </a:r>
            <a:r>
              <a:rPr lang="en-US" sz="1400" b="1" dirty="0">
                <a:solidFill>
                  <a:schemeClr val="bg1"/>
                </a:solidFill>
                <a:latin typeface="Arial"/>
                <a:cs typeface="Arial"/>
              </a:rPr>
              <a:t>can write anything 	    	    virtually that is stored in our Database</a:t>
            </a:r>
            <a:r>
              <a:rPr lang="en-US" sz="1400" dirty="0">
                <a:solidFill>
                  <a:schemeClr val="bg1"/>
                </a:solidFill>
                <a:latin typeface="Arial"/>
                <a:cs typeface="Arial"/>
              </a:rPr>
              <a:t> in real	    time.</a:t>
            </a:r>
          </a:p>
        </p:txBody>
      </p:sp>
    </p:spTree>
    <p:extLst>
      <p:ext uri="{BB962C8B-B14F-4D97-AF65-F5344CB8AC3E}">
        <p14:creationId xmlns:p14="http://schemas.microsoft.com/office/powerpoint/2010/main" val="7755480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0"/>
                                  </p:iterate>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par>
                          <p:cTn id="9" fill="hold">
                            <p:stCondLst>
                              <p:cond delay="6701"/>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7201"/>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7701"/>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8201"/>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uild="p"/>
      <p:bldP spid="2" grpId="0" animBg="1"/>
      <p:bldP spid="10" grpId="0" animBg="1"/>
      <p:bldP spid="11"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Droid</a:t>
            </a:r>
          </a:p>
          <a:p>
            <a:r>
              <a:rPr lang="en-US" dirty="0"/>
              <a:t>tools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263057" y="-194776"/>
            <a:ext cx="4441188" cy="2775857"/>
          </a:xfrm>
        </p:spPr>
        <p:txBody>
          <a:bodyPr/>
          <a:lstStyle/>
          <a:p>
            <a:r>
              <a:rPr lang="en-US" dirty="0"/>
              <a:t>Snapshots</a:t>
            </a:r>
            <a:br>
              <a:rPr lang="en-US" dirty="0"/>
            </a:br>
            <a:r>
              <a:rPr lang="en-US" dirty="0"/>
              <a:t>One</a:t>
            </a:r>
          </a:p>
        </p:txBody>
      </p:sp>
      <p:pic>
        <p:nvPicPr>
          <p:cNvPr id="3" name="Picture 2">
            <a:extLst>
              <a:ext uri="{FF2B5EF4-FFF2-40B4-BE49-F238E27FC236}">
                <a16:creationId xmlns:a16="http://schemas.microsoft.com/office/drawing/2014/main" id="{4CA40DC6-1806-CEA2-0C74-A8514980FA60}"/>
              </a:ext>
            </a:extLst>
          </p:cNvPr>
          <p:cNvPicPr>
            <a:picLocks noChangeAspect="1"/>
          </p:cNvPicPr>
          <p:nvPr/>
        </p:nvPicPr>
        <p:blipFill>
          <a:blip r:embed="rId4"/>
          <a:stretch>
            <a:fillRect/>
          </a:stretch>
        </p:blipFill>
        <p:spPr>
          <a:xfrm>
            <a:off x="6056105" y="135923"/>
            <a:ext cx="1431652" cy="2775858"/>
          </a:xfrm>
          <a:prstGeom prst="rect">
            <a:avLst/>
          </a:prstGeom>
          <a:ln>
            <a:solidFill>
              <a:schemeClr val="accent5"/>
            </a:solidFill>
          </a:ln>
        </p:spPr>
      </p:pic>
      <p:cxnSp>
        <p:nvCxnSpPr>
          <p:cNvPr id="5" name="Straight Arrow Connector 4">
            <a:extLst>
              <a:ext uri="{FF2B5EF4-FFF2-40B4-BE49-F238E27FC236}">
                <a16:creationId xmlns:a16="http://schemas.microsoft.com/office/drawing/2014/main" id="{5DA2CE5F-28DC-6909-3776-EDD6C3DD5163}"/>
              </a:ext>
            </a:extLst>
          </p:cNvPr>
          <p:cNvCxnSpPr>
            <a:cxnSpLocks/>
          </p:cNvCxnSpPr>
          <p:nvPr/>
        </p:nvCxnSpPr>
        <p:spPr>
          <a:xfrm>
            <a:off x="7487757" y="1306286"/>
            <a:ext cx="18164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8D9A800D-A43D-E25E-A5E7-DF85091B84B3}"/>
              </a:ext>
            </a:extLst>
          </p:cNvPr>
          <p:cNvPicPr>
            <a:picLocks noChangeAspect="1"/>
          </p:cNvPicPr>
          <p:nvPr/>
        </p:nvPicPr>
        <p:blipFill>
          <a:blip r:embed="rId5"/>
          <a:stretch>
            <a:fillRect/>
          </a:stretch>
        </p:blipFill>
        <p:spPr>
          <a:xfrm>
            <a:off x="9304241" y="135923"/>
            <a:ext cx="1354582" cy="2775858"/>
          </a:xfrm>
          <a:prstGeom prst="rect">
            <a:avLst/>
          </a:prstGeom>
          <a:ln>
            <a:solidFill>
              <a:schemeClr val="accent5"/>
            </a:solidFill>
          </a:ln>
        </p:spPr>
      </p:pic>
      <p:pic>
        <p:nvPicPr>
          <p:cNvPr id="10" name="Picture 9">
            <a:extLst>
              <a:ext uri="{FF2B5EF4-FFF2-40B4-BE49-F238E27FC236}">
                <a16:creationId xmlns:a16="http://schemas.microsoft.com/office/drawing/2014/main" id="{92C9EA7F-F879-E343-7B9D-85E59D40F945}"/>
              </a:ext>
            </a:extLst>
          </p:cNvPr>
          <p:cNvPicPr>
            <a:picLocks noChangeAspect="1"/>
          </p:cNvPicPr>
          <p:nvPr/>
        </p:nvPicPr>
        <p:blipFill>
          <a:blip r:embed="rId6"/>
          <a:stretch>
            <a:fillRect/>
          </a:stretch>
        </p:blipFill>
        <p:spPr>
          <a:xfrm>
            <a:off x="6189201" y="3099922"/>
            <a:ext cx="1280364" cy="2775857"/>
          </a:xfrm>
          <a:prstGeom prst="rect">
            <a:avLst/>
          </a:prstGeom>
          <a:ln>
            <a:solidFill>
              <a:schemeClr val="accent5"/>
            </a:solidFill>
          </a:ln>
        </p:spPr>
      </p:pic>
      <p:pic>
        <p:nvPicPr>
          <p:cNvPr id="12" name="Picture 11">
            <a:extLst>
              <a:ext uri="{FF2B5EF4-FFF2-40B4-BE49-F238E27FC236}">
                <a16:creationId xmlns:a16="http://schemas.microsoft.com/office/drawing/2014/main" id="{435B0B7C-53C1-1D83-8092-6FB17646932C}"/>
              </a:ext>
            </a:extLst>
          </p:cNvPr>
          <p:cNvPicPr>
            <a:picLocks noChangeAspect="1"/>
          </p:cNvPicPr>
          <p:nvPr/>
        </p:nvPicPr>
        <p:blipFill>
          <a:blip r:embed="rId7"/>
          <a:stretch>
            <a:fillRect/>
          </a:stretch>
        </p:blipFill>
        <p:spPr>
          <a:xfrm>
            <a:off x="10550645" y="3223675"/>
            <a:ext cx="1280365" cy="2775858"/>
          </a:xfrm>
          <a:prstGeom prst="rect">
            <a:avLst/>
          </a:prstGeom>
          <a:ln>
            <a:solidFill>
              <a:schemeClr val="accent5"/>
            </a:solidFill>
          </a:ln>
        </p:spPr>
      </p:pic>
      <p:cxnSp>
        <p:nvCxnSpPr>
          <p:cNvPr id="14" name="Straight Connector 13">
            <a:extLst>
              <a:ext uri="{FF2B5EF4-FFF2-40B4-BE49-F238E27FC236}">
                <a16:creationId xmlns:a16="http://schemas.microsoft.com/office/drawing/2014/main" id="{18BE568C-15A5-D6A4-BDF8-2B10D758530E}"/>
              </a:ext>
            </a:extLst>
          </p:cNvPr>
          <p:cNvCxnSpPr>
            <a:cxnSpLocks/>
          </p:cNvCxnSpPr>
          <p:nvPr/>
        </p:nvCxnSpPr>
        <p:spPr>
          <a:xfrm>
            <a:off x="10351632" y="2272633"/>
            <a:ext cx="75506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F024E0C5-AD78-3E47-83AE-3ABA5DAF0FFA}"/>
              </a:ext>
            </a:extLst>
          </p:cNvPr>
          <p:cNvCxnSpPr>
            <a:cxnSpLocks/>
          </p:cNvCxnSpPr>
          <p:nvPr/>
        </p:nvCxnSpPr>
        <p:spPr>
          <a:xfrm>
            <a:off x="11106700" y="2272633"/>
            <a:ext cx="0" cy="9510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Rectangle: Rounded Corners 20">
            <a:extLst>
              <a:ext uri="{FF2B5EF4-FFF2-40B4-BE49-F238E27FC236}">
                <a16:creationId xmlns:a16="http://schemas.microsoft.com/office/drawing/2014/main" id="{4D65526A-4981-0665-03EB-33B1C1F7C366}"/>
              </a:ext>
            </a:extLst>
          </p:cNvPr>
          <p:cNvSpPr/>
          <p:nvPr/>
        </p:nvSpPr>
        <p:spPr>
          <a:xfrm>
            <a:off x="4540298" y="539760"/>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Splash Screen</a:t>
            </a:r>
            <a:endParaRPr lang="en-IN" dirty="0"/>
          </a:p>
        </p:txBody>
      </p:sp>
      <p:cxnSp>
        <p:nvCxnSpPr>
          <p:cNvPr id="23" name="Straight Arrow Connector 22">
            <a:extLst>
              <a:ext uri="{FF2B5EF4-FFF2-40B4-BE49-F238E27FC236}">
                <a16:creationId xmlns:a16="http://schemas.microsoft.com/office/drawing/2014/main" id="{B187DB34-295E-85EB-C288-0F229CB49513}"/>
              </a:ext>
            </a:extLst>
          </p:cNvPr>
          <p:cNvCxnSpPr>
            <a:stCxn id="21" idx="3"/>
          </p:cNvCxnSpPr>
          <p:nvPr/>
        </p:nvCxnSpPr>
        <p:spPr>
          <a:xfrm>
            <a:off x="5505498" y="866456"/>
            <a:ext cx="59050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6" name="Rectangle: Rounded Corners 25">
            <a:extLst>
              <a:ext uri="{FF2B5EF4-FFF2-40B4-BE49-F238E27FC236}">
                <a16:creationId xmlns:a16="http://schemas.microsoft.com/office/drawing/2014/main" id="{CDF8845F-C04D-A869-FBFF-2CB9D869A950}"/>
              </a:ext>
            </a:extLst>
          </p:cNvPr>
          <p:cNvSpPr/>
          <p:nvPr/>
        </p:nvSpPr>
        <p:spPr>
          <a:xfrm>
            <a:off x="5138391" y="5522004"/>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Login Screen</a:t>
            </a:r>
            <a:endParaRPr lang="en-IN" dirty="0"/>
          </a:p>
        </p:txBody>
      </p:sp>
      <p:cxnSp>
        <p:nvCxnSpPr>
          <p:cNvPr id="30" name="Straight Arrow Connector 29">
            <a:extLst>
              <a:ext uri="{FF2B5EF4-FFF2-40B4-BE49-F238E27FC236}">
                <a16:creationId xmlns:a16="http://schemas.microsoft.com/office/drawing/2014/main" id="{2B653644-724B-3073-4ECD-9E4B2FB7E4FC}"/>
              </a:ext>
            </a:extLst>
          </p:cNvPr>
          <p:cNvCxnSpPr>
            <a:cxnSpLocks/>
          </p:cNvCxnSpPr>
          <p:nvPr/>
        </p:nvCxnSpPr>
        <p:spPr>
          <a:xfrm flipV="1">
            <a:off x="5628378" y="5061665"/>
            <a:ext cx="552491" cy="13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48D60CB5-9CF2-26D3-FFEE-5F99FEBB8BB4}"/>
              </a:ext>
            </a:extLst>
          </p:cNvPr>
          <p:cNvSpPr/>
          <p:nvPr/>
        </p:nvSpPr>
        <p:spPr>
          <a:xfrm>
            <a:off x="9280213" y="5346141"/>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Signup Screen</a:t>
            </a:r>
            <a:endParaRPr lang="en-IN" dirty="0"/>
          </a:p>
        </p:txBody>
      </p:sp>
      <p:cxnSp>
        <p:nvCxnSpPr>
          <p:cNvPr id="40" name="Straight Connector 39">
            <a:extLst>
              <a:ext uri="{FF2B5EF4-FFF2-40B4-BE49-F238E27FC236}">
                <a16:creationId xmlns:a16="http://schemas.microsoft.com/office/drawing/2014/main" id="{BE29C01B-6D48-8939-B24B-4CC8276236FC}"/>
              </a:ext>
            </a:extLst>
          </p:cNvPr>
          <p:cNvCxnSpPr>
            <a:cxnSpLocks/>
          </p:cNvCxnSpPr>
          <p:nvPr/>
        </p:nvCxnSpPr>
        <p:spPr>
          <a:xfrm>
            <a:off x="7918695" y="2070187"/>
            <a:ext cx="164440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28200A76-1D02-9AEA-A9B7-32CC9311D031}"/>
              </a:ext>
            </a:extLst>
          </p:cNvPr>
          <p:cNvCxnSpPr/>
          <p:nvPr/>
        </p:nvCxnSpPr>
        <p:spPr>
          <a:xfrm>
            <a:off x="5630692" y="5075201"/>
            <a:ext cx="0" cy="44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03970C-E8D9-3FCA-7882-C92017F88061}"/>
              </a:ext>
            </a:extLst>
          </p:cNvPr>
          <p:cNvCxnSpPr/>
          <p:nvPr/>
        </p:nvCxnSpPr>
        <p:spPr>
          <a:xfrm>
            <a:off x="9944624" y="4899338"/>
            <a:ext cx="0" cy="44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3451063-1AF5-5AA5-150A-472759C084C0}"/>
              </a:ext>
            </a:extLst>
          </p:cNvPr>
          <p:cNvCxnSpPr>
            <a:cxnSpLocks/>
          </p:cNvCxnSpPr>
          <p:nvPr/>
        </p:nvCxnSpPr>
        <p:spPr>
          <a:xfrm flipV="1">
            <a:off x="9936292" y="4899338"/>
            <a:ext cx="614353" cy="6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5487B6D4-7D10-0AF0-E4E3-61190C287AD8}"/>
              </a:ext>
            </a:extLst>
          </p:cNvPr>
          <p:cNvSpPr/>
          <p:nvPr/>
        </p:nvSpPr>
        <p:spPr>
          <a:xfrm>
            <a:off x="10831007" y="1239613"/>
            <a:ext cx="1213361" cy="87707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Login Or Signup Screen</a:t>
            </a:r>
            <a:endParaRPr lang="en-IN" dirty="0"/>
          </a:p>
        </p:txBody>
      </p:sp>
      <p:cxnSp>
        <p:nvCxnSpPr>
          <p:cNvPr id="56" name="Straight Connector 55">
            <a:extLst>
              <a:ext uri="{FF2B5EF4-FFF2-40B4-BE49-F238E27FC236}">
                <a16:creationId xmlns:a16="http://schemas.microsoft.com/office/drawing/2014/main" id="{DBA37D5B-CEFA-1D05-CF03-0909B2650B9D}"/>
              </a:ext>
            </a:extLst>
          </p:cNvPr>
          <p:cNvCxnSpPr>
            <a:stCxn id="52" idx="0"/>
          </p:cNvCxnSpPr>
          <p:nvPr/>
        </p:nvCxnSpPr>
        <p:spPr>
          <a:xfrm flipH="1" flipV="1">
            <a:off x="11437687" y="690465"/>
            <a:ext cx="1" cy="54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685576E-5CF2-BDFB-94D7-2D292404F03F}"/>
              </a:ext>
            </a:extLst>
          </p:cNvPr>
          <p:cNvCxnSpPr/>
          <p:nvPr/>
        </p:nvCxnSpPr>
        <p:spPr>
          <a:xfrm flipH="1">
            <a:off x="10658823" y="690465"/>
            <a:ext cx="778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911E992E-A5FC-A139-734D-6CBD9155977A}"/>
              </a:ext>
            </a:extLst>
          </p:cNvPr>
          <p:cNvPicPr>
            <a:picLocks noChangeAspect="1"/>
          </p:cNvPicPr>
          <p:nvPr/>
        </p:nvPicPr>
        <p:blipFill>
          <a:blip r:embed="rId8"/>
          <a:stretch>
            <a:fillRect/>
          </a:stretch>
        </p:blipFill>
        <p:spPr>
          <a:xfrm>
            <a:off x="7855969" y="4298889"/>
            <a:ext cx="1384105" cy="2446229"/>
          </a:xfrm>
          <a:prstGeom prst="rect">
            <a:avLst/>
          </a:prstGeom>
          <a:ln>
            <a:solidFill>
              <a:schemeClr val="accent5"/>
            </a:solidFill>
          </a:ln>
        </p:spPr>
      </p:pic>
      <p:cxnSp>
        <p:nvCxnSpPr>
          <p:cNvPr id="70" name="Straight Connector 69">
            <a:extLst>
              <a:ext uri="{FF2B5EF4-FFF2-40B4-BE49-F238E27FC236}">
                <a16:creationId xmlns:a16="http://schemas.microsoft.com/office/drawing/2014/main" id="{B4432DBE-50BB-897D-4258-9AEFEC8C50E8}"/>
              </a:ext>
            </a:extLst>
          </p:cNvPr>
          <p:cNvCxnSpPr/>
          <p:nvPr/>
        </p:nvCxnSpPr>
        <p:spPr>
          <a:xfrm>
            <a:off x="7914239" y="2070187"/>
            <a:ext cx="0" cy="1377008"/>
          </a:xfrm>
          <a:prstGeom prst="line">
            <a:avLst/>
          </a:prstGeom>
        </p:spPr>
        <p:style>
          <a:lnRef idx="1">
            <a:schemeClr val="accent2"/>
          </a:lnRef>
          <a:fillRef idx="0">
            <a:schemeClr val="accent2"/>
          </a:fillRef>
          <a:effectRef idx="0">
            <a:schemeClr val="accent2"/>
          </a:effectRef>
          <a:fontRef idx="minor">
            <a:schemeClr val="tx1"/>
          </a:fontRef>
        </p:style>
      </p:cxnSp>
      <p:cxnSp>
        <p:nvCxnSpPr>
          <p:cNvPr id="72" name="Straight Arrow Connector 71">
            <a:extLst>
              <a:ext uri="{FF2B5EF4-FFF2-40B4-BE49-F238E27FC236}">
                <a16:creationId xmlns:a16="http://schemas.microsoft.com/office/drawing/2014/main" id="{8FFBF70E-88AF-D5A0-D539-A9ACA69CBEA1}"/>
              </a:ext>
            </a:extLst>
          </p:cNvPr>
          <p:cNvCxnSpPr/>
          <p:nvPr/>
        </p:nvCxnSpPr>
        <p:spPr>
          <a:xfrm flipH="1">
            <a:off x="7469565" y="3447195"/>
            <a:ext cx="44913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83FB0165-344C-9E6C-446D-37B2F395F9C2}"/>
              </a:ext>
            </a:extLst>
          </p:cNvPr>
          <p:cNvCxnSpPr/>
          <p:nvPr/>
        </p:nvCxnSpPr>
        <p:spPr>
          <a:xfrm flipH="1" flipV="1">
            <a:off x="8740897" y="3429000"/>
            <a:ext cx="1809748" cy="18195"/>
          </a:xfrm>
          <a:prstGeom prst="line">
            <a:avLst/>
          </a:prstGeom>
        </p:spPr>
        <p:style>
          <a:lnRef idx="2">
            <a:schemeClr val="accent4"/>
          </a:lnRef>
          <a:fillRef idx="0">
            <a:schemeClr val="accent4"/>
          </a:fillRef>
          <a:effectRef idx="1">
            <a:schemeClr val="accent4"/>
          </a:effectRef>
          <a:fontRef idx="minor">
            <a:schemeClr val="tx1"/>
          </a:fontRef>
        </p:style>
      </p:cxnSp>
      <p:cxnSp>
        <p:nvCxnSpPr>
          <p:cNvPr id="76" name="Straight Arrow Connector 75">
            <a:extLst>
              <a:ext uri="{FF2B5EF4-FFF2-40B4-BE49-F238E27FC236}">
                <a16:creationId xmlns:a16="http://schemas.microsoft.com/office/drawing/2014/main" id="{5C6A61FA-C4E0-025C-D60F-9322A451047F}"/>
              </a:ext>
            </a:extLst>
          </p:cNvPr>
          <p:cNvCxnSpPr/>
          <p:nvPr/>
        </p:nvCxnSpPr>
        <p:spPr>
          <a:xfrm>
            <a:off x="8749929" y="3442997"/>
            <a:ext cx="0" cy="89374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77" name="Rectangle: Rounded Corners 76">
            <a:extLst>
              <a:ext uri="{FF2B5EF4-FFF2-40B4-BE49-F238E27FC236}">
                <a16:creationId xmlns:a16="http://schemas.microsoft.com/office/drawing/2014/main" id="{39DF03BA-552D-AEB5-18F4-5030304A603F}"/>
              </a:ext>
            </a:extLst>
          </p:cNvPr>
          <p:cNvSpPr/>
          <p:nvPr/>
        </p:nvSpPr>
        <p:spPr>
          <a:xfrm>
            <a:off x="6218789" y="6063920"/>
            <a:ext cx="1280364" cy="57055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Code of Signup</a:t>
            </a:r>
            <a:endParaRPr lang="en-IN" dirty="0"/>
          </a:p>
        </p:txBody>
      </p:sp>
      <p:cxnSp>
        <p:nvCxnSpPr>
          <p:cNvPr id="79" name="Straight Arrow Connector 78">
            <a:extLst>
              <a:ext uri="{FF2B5EF4-FFF2-40B4-BE49-F238E27FC236}">
                <a16:creationId xmlns:a16="http://schemas.microsoft.com/office/drawing/2014/main" id="{10D29CFD-DD9D-3732-62B9-63F5993EF2F9}"/>
              </a:ext>
            </a:extLst>
          </p:cNvPr>
          <p:cNvCxnSpPr>
            <a:stCxn id="77" idx="3"/>
          </p:cNvCxnSpPr>
          <p:nvPr/>
        </p:nvCxnSpPr>
        <p:spPr>
          <a:xfrm flipV="1">
            <a:off x="7499153" y="6338744"/>
            <a:ext cx="356816" cy="1045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478079616"/>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1101"/>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par>
                          <p:cTn id="11" fill="hold">
                            <p:stCondLst>
                              <p:cond delay="1601"/>
                            </p:stCondLst>
                            <p:childTnLst>
                              <p:par>
                                <p:cTn id="12" presetID="22" presetClass="entr" presetSubtype="8"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2101"/>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2601"/>
                            </p:stCondLst>
                            <p:childTnLst>
                              <p:par>
                                <p:cTn id="20" presetID="2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3101"/>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3601"/>
                            </p:stCondLst>
                            <p:childTnLst>
                              <p:par>
                                <p:cTn id="28" presetID="22" presetClass="entr" presetSubtype="2"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right)">
                                      <p:cBhvr>
                                        <p:cTn id="30" dur="500"/>
                                        <p:tgtEl>
                                          <p:spTgt spid="58"/>
                                        </p:tgtEl>
                                      </p:cBhvr>
                                    </p:animEffect>
                                  </p:childTnLst>
                                </p:cTn>
                              </p:par>
                            </p:childTnLst>
                          </p:cTn>
                        </p:par>
                        <p:par>
                          <p:cTn id="31" fill="hold">
                            <p:stCondLst>
                              <p:cond delay="4101"/>
                            </p:stCondLst>
                            <p:childTnLst>
                              <p:par>
                                <p:cTn id="32" presetID="22" presetClass="entr" presetSubtype="4" fill="hold"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down)">
                                      <p:cBhvr>
                                        <p:cTn id="34" dur="500"/>
                                        <p:tgtEl>
                                          <p:spTgt spid="56"/>
                                        </p:tgtEl>
                                      </p:cBhvr>
                                    </p:animEffect>
                                  </p:childTnLst>
                                </p:cTn>
                              </p:par>
                            </p:childTnLst>
                          </p:cTn>
                        </p:par>
                        <p:par>
                          <p:cTn id="35" fill="hold">
                            <p:stCondLst>
                              <p:cond delay="4601"/>
                            </p:stCondLst>
                            <p:childTnLst>
                              <p:par>
                                <p:cTn id="36" presetID="22" presetClass="entr" presetSubtype="2"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right)">
                                      <p:cBhvr>
                                        <p:cTn id="38" dur="500"/>
                                        <p:tgtEl>
                                          <p:spTgt spid="52"/>
                                        </p:tgtEl>
                                      </p:cBhvr>
                                    </p:animEffect>
                                  </p:childTnLst>
                                </p:cTn>
                              </p:par>
                              <p:par>
                                <p:cTn id="39" presetID="22" presetClass="entr" presetSubtype="2"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childTnLst>
                          </p:cTn>
                        </p:par>
                        <p:par>
                          <p:cTn id="42" fill="hold">
                            <p:stCondLst>
                              <p:cond delay="5101"/>
                            </p:stCondLst>
                            <p:childTnLst>
                              <p:par>
                                <p:cTn id="43" presetID="22" presetClass="entr" presetSubtype="1" fill="hold"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up)">
                                      <p:cBhvr>
                                        <p:cTn id="45" dur="500"/>
                                        <p:tgtEl>
                                          <p:spTgt spid="70"/>
                                        </p:tgtEl>
                                      </p:cBhvr>
                                    </p:animEffect>
                                  </p:childTnLst>
                                </p:cTn>
                              </p:par>
                            </p:childTnLst>
                          </p:cTn>
                        </p:par>
                        <p:par>
                          <p:cTn id="46" fill="hold">
                            <p:stCondLst>
                              <p:cond delay="5601"/>
                            </p:stCondLst>
                            <p:childTnLst>
                              <p:par>
                                <p:cTn id="47" presetID="22" presetClass="entr" presetSubtype="2" fill="hold"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right)">
                                      <p:cBhvr>
                                        <p:cTn id="49" dur="500"/>
                                        <p:tgtEl>
                                          <p:spTgt spid="72"/>
                                        </p:tgtEl>
                                      </p:cBhvr>
                                    </p:animEffect>
                                  </p:childTnLst>
                                </p:cTn>
                              </p:par>
                            </p:childTnLst>
                          </p:cTn>
                        </p:par>
                        <p:par>
                          <p:cTn id="50" fill="hold">
                            <p:stCondLst>
                              <p:cond delay="6101"/>
                            </p:stCondLst>
                            <p:childTnLst>
                              <p:par>
                                <p:cTn id="51" presetID="22" presetClass="entr" presetSubtype="1"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childTnLst>
                          </p:cTn>
                        </p:par>
                        <p:par>
                          <p:cTn id="54" fill="hold">
                            <p:stCondLst>
                              <p:cond delay="6601"/>
                            </p:stCondLst>
                            <p:childTnLst>
                              <p:par>
                                <p:cTn id="55" presetID="22" presetClass="entr" presetSubtype="8"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par>
                          <p:cTn id="58" fill="hold">
                            <p:stCondLst>
                              <p:cond delay="7101"/>
                            </p:stCondLst>
                            <p:childTnLst>
                              <p:par>
                                <p:cTn id="59" presetID="22" presetClass="entr" presetSubtype="4"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childTnLst>
                          </p:cTn>
                        </p:par>
                        <p:par>
                          <p:cTn id="62" fill="hold">
                            <p:stCondLst>
                              <p:cond delay="7601"/>
                            </p:stCondLst>
                            <p:childTnLst>
                              <p:par>
                                <p:cTn id="63" presetID="22" presetClass="entr" presetSubtype="8"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8101"/>
                            </p:stCondLst>
                            <p:childTnLst>
                              <p:par>
                                <p:cTn id="67" presetID="22" presetClass="entr" presetSubtype="8"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par>
                                <p:cTn id="70" presetID="22" presetClass="entr" presetSubtype="1"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up)">
                                      <p:cBhvr>
                                        <p:cTn id="72" dur="500"/>
                                        <p:tgtEl>
                                          <p:spTgt spid="12"/>
                                        </p:tgtEl>
                                      </p:cBhvr>
                                    </p:animEffect>
                                  </p:childTnLst>
                                </p:cTn>
                              </p:par>
                            </p:childTnLst>
                          </p:cTn>
                        </p:par>
                        <p:par>
                          <p:cTn id="73" fill="hold">
                            <p:stCondLst>
                              <p:cond delay="8601"/>
                            </p:stCondLst>
                            <p:childTnLst>
                              <p:par>
                                <p:cTn id="74" presetID="22" presetClass="entr" presetSubtype="2" fill="hold"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wipe(right)">
                                      <p:cBhvr>
                                        <p:cTn id="76" dur="500"/>
                                        <p:tgtEl>
                                          <p:spTgt spid="74"/>
                                        </p:tgtEl>
                                      </p:cBhvr>
                                    </p:animEffect>
                                  </p:childTnLst>
                                </p:cTn>
                              </p:par>
                            </p:childTnLst>
                          </p:cTn>
                        </p:par>
                        <p:par>
                          <p:cTn id="77" fill="hold">
                            <p:stCondLst>
                              <p:cond delay="9101"/>
                            </p:stCondLst>
                            <p:childTnLst>
                              <p:par>
                                <p:cTn id="78" presetID="22" presetClass="entr" presetSubtype="1" fill="hold"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up)">
                                      <p:cBhvr>
                                        <p:cTn id="80" dur="500"/>
                                        <p:tgtEl>
                                          <p:spTgt spid="76"/>
                                        </p:tgtEl>
                                      </p:cBhvr>
                                    </p:animEffect>
                                  </p:childTnLst>
                                </p:cTn>
                              </p:par>
                            </p:childTnLst>
                          </p:cTn>
                        </p:par>
                        <p:par>
                          <p:cTn id="81" fill="hold">
                            <p:stCondLst>
                              <p:cond delay="9601"/>
                            </p:stCondLst>
                            <p:childTnLst>
                              <p:par>
                                <p:cTn id="82" presetID="22" presetClass="entr" presetSubtype="1" fill="hold" nodeType="after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wipe(up)">
                                      <p:cBhvr>
                                        <p:cTn id="84" dur="500"/>
                                        <p:tgtEl>
                                          <p:spTgt spid="68"/>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left)">
                                      <p:cBhvr>
                                        <p:cTn id="87" dur="500"/>
                                        <p:tgtEl>
                                          <p:spTgt spid="77"/>
                                        </p:tgtEl>
                                      </p:cBhvr>
                                    </p:animEffect>
                                  </p:childTnLst>
                                </p:cTn>
                              </p:par>
                            </p:childTnLst>
                          </p:cTn>
                        </p:par>
                        <p:par>
                          <p:cTn id="88" fill="hold">
                            <p:stCondLst>
                              <p:cond delay="10101"/>
                            </p:stCondLst>
                            <p:childTnLst>
                              <p:par>
                                <p:cTn id="89" presetID="22" presetClass="entr" presetSubtype="8" fill="hold" nodeType="after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left)">
                                      <p:cBhvr>
                                        <p:cTn id="91" dur="500"/>
                                        <p:tgtEl>
                                          <p:spTgt spid="79"/>
                                        </p:tgtEl>
                                      </p:cBhvr>
                                    </p:animEffect>
                                  </p:childTnLst>
                                </p:cTn>
                              </p:par>
                            </p:childTnLst>
                          </p:cTn>
                        </p:par>
                        <p:par>
                          <p:cTn id="92" fill="hold">
                            <p:stCondLst>
                              <p:cond delay="10601"/>
                            </p:stCondLst>
                            <p:childTnLst>
                              <p:par>
                                <p:cTn id="93" presetID="22" presetClass="entr" presetSubtype="1" fill="hold"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wipe(up)">
                                      <p:cBhvr>
                                        <p:cTn id="95" dur="500"/>
                                        <p:tgtEl>
                                          <p:spTgt spid="16"/>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childTnLst>
                          </p:cTn>
                        </p:par>
                        <p:par>
                          <p:cTn id="99" fill="hold">
                            <p:stCondLst>
                              <p:cond delay="11101"/>
                            </p:stCondLst>
                            <p:childTnLst>
                              <p:par>
                                <p:cTn id="100" presetID="22" presetClass="entr" presetSubtype="4" fill="hold"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wipe(down)">
                                      <p:cBhvr>
                                        <p:cTn id="102" dur="500"/>
                                        <p:tgtEl>
                                          <p:spTgt spid="49"/>
                                        </p:tgtEl>
                                      </p:cBhvr>
                                    </p:animEffect>
                                  </p:childTnLst>
                                </p:cTn>
                              </p:par>
                            </p:childTnLst>
                          </p:cTn>
                        </p:par>
                        <p:par>
                          <p:cTn id="103" fill="hold">
                            <p:stCondLst>
                              <p:cond delay="11601"/>
                            </p:stCondLst>
                            <p:childTnLst>
                              <p:par>
                                <p:cTn id="104" presetID="22" presetClass="entr" presetSubtype="8" fill="hold" nodeType="after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1" grpId="0" animBg="1"/>
      <p:bldP spid="26" grpId="0" animBg="1"/>
      <p:bldP spid="31" grpId="0" animBg="1"/>
      <p:bldP spid="52" grpId="0" animBg="1"/>
      <p:bldP spid="7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Droid</a:t>
            </a:r>
          </a:p>
          <a:p>
            <a:r>
              <a:rPr lang="en-US" dirty="0"/>
              <a:t>tools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610693" y="549592"/>
            <a:ext cx="5045662" cy="5783096"/>
          </a:xfrm>
          <a:blipFill>
            <a:blip r:embed="rId3"/>
            <a:stretch>
              <a:fillRect/>
            </a:stretch>
          </a:blipFill>
        </p:spPr>
      </p:pic>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263057" y="-194776"/>
            <a:ext cx="4441188" cy="2775857"/>
          </a:xfrm>
        </p:spPr>
        <p:txBody>
          <a:bodyPr/>
          <a:lstStyle/>
          <a:p>
            <a:r>
              <a:rPr lang="en-US" dirty="0"/>
              <a:t>Snapshots</a:t>
            </a:r>
            <a:br>
              <a:rPr lang="en-US" dirty="0"/>
            </a:br>
            <a:r>
              <a:rPr lang="en-US" dirty="0"/>
              <a:t>Two</a:t>
            </a:r>
          </a:p>
        </p:txBody>
      </p:sp>
      <p:sp>
        <p:nvSpPr>
          <p:cNvPr id="21" name="Rectangle: Rounded Corners 20">
            <a:extLst>
              <a:ext uri="{FF2B5EF4-FFF2-40B4-BE49-F238E27FC236}">
                <a16:creationId xmlns:a16="http://schemas.microsoft.com/office/drawing/2014/main" id="{4D65526A-4981-0665-03EB-33B1C1F7C366}"/>
              </a:ext>
            </a:extLst>
          </p:cNvPr>
          <p:cNvSpPr/>
          <p:nvPr/>
        </p:nvSpPr>
        <p:spPr>
          <a:xfrm>
            <a:off x="4540298" y="539760"/>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Home Screen</a:t>
            </a:r>
            <a:endParaRPr lang="en-IN" dirty="0"/>
          </a:p>
        </p:txBody>
      </p:sp>
      <p:cxnSp>
        <p:nvCxnSpPr>
          <p:cNvPr id="23" name="Straight Arrow Connector 22">
            <a:extLst>
              <a:ext uri="{FF2B5EF4-FFF2-40B4-BE49-F238E27FC236}">
                <a16:creationId xmlns:a16="http://schemas.microsoft.com/office/drawing/2014/main" id="{B187DB34-295E-85EB-C288-0F229CB49513}"/>
              </a:ext>
            </a:extLst>
          </p:cNvPr>
          <p:cNvCxnSpPr>
            <a:stCxn id="21" idx="3"/>
          </p:cNvCxnSpPr>
          <p:nvPr/>
        </p:nvCxnSpPr>
        <p:spPr>
          <a:xfrm>
            <a:off x="5505498" y="866456"/>
            <a:ext cx="59050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6" name="Rectangle: Rounded Corners 25">
            <a:extLst>
              <a:ext uri="{FF2B5EF4-FFF2-40B4-BE49-F238E27FC236}">
                <a16:creationId xmlns:a16="http://schemas.microsoft.com/office/drawing/2014/main" id="{CDF8845F-C04D-A869-FBFF-2CB9D869A950}"/>
              </a:ext>
            </a:extLst>
          </p:cNvPr>
          <p:cNvSpPr/>
          <p:nvPr/>
        </p:nvSpPr>
        <p:spPr>
          <a:xfrm>
            <a:off x="11127690" y="135923"/>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Menu Screen</a:t>
            </a:r>
            <a:endParaRPr lang="en-IN" dirty="0"/>
          </a:p>
        </p:txBody>
      </p:sp>
      <p:pic>
        <p:nvPicPr>
          <p:cNvPr id="4" name="Picture 3">
            <a:extLst>
              <a:ext uri="{FF2B5EF4-FFF2-40B4-BE49-F238E27FC236}">
                <a16:creationId xmlns:a16="http://schemas.microsoft.com/office/drawing/2014/main" id="{517DFCAC-E870-D5E6-4919-F0D556BD83AE}"/>
              </a:ext>
            </a:extLst>
          </p:cNvPr>
          <p:cNvPicPr>
            <a:picLocks noChangeAspect="1"/>
          </p:cNvPicPr>
          <p:nvPr/>
        </p:nvPicPr>
        <p:blipFill>
          <a:blip r:embed="rId4"/>
          <a:stretch>
            <a:fillRect/>
          </a:stretch>
        </p:blipFill>
        <p:spPr>
          <a:xfrm>
            <a:off x="6096000" y="135923"/>
            <a:ext cx="1478711" cy="3054317"/>
          </a:xfrm>
          <a:prstGeom prst="rect">
            <a:avLst/>
          </a:prstGeom>
          <a:ln>
            <a:solidFill>
              <a:schemeClr val="accent5"/>
            </a:solidFill>
          </a:ln>
        </p:spPr>
      </p:pic>
      <p:pic>
        <p:nvPicPr>
          <p:cNvPr id="9" name="Picture 8">
            <a:extLst>
              <a:ext uri="{FF2B5EF4-FFF2-40B4-BE49-F238E27FC236}">
                <a16:creationId xmlns:a16="http://schemas.microsoft.com/office/drawing/2014/main" id="{646FDD48-910E-0050-0F28-58B3CD123E85}"/>
              </a:ext>
            </a:extLst>
          </p:cNvPr>
          <p:cNvPicPr>
            <a:picLocks noChangeAspect="1"/>
          </p:cNvPicPr>
          <p:nvPr/>
        </p:nvPicPr>
        <p:blipFill>
          <a:blip r:embed="rId5"/>
          <a:stretch>
            <a:fillRect/>
          </a:stretch>
        </p:blipFill>
        <p:spPr>
          <a:xfrm>
            <a:off x="9058477" y="105884"/>
            <a:ext cx="1478711" cy="3054316"/>
          </a:xfrm>
          <a:prstGeom prst="rect">
            <a:avLst/>
          </a:prstGeom>
          <a:ln>
            <a:solidFill>
              <a:schemeClr val="accent5"/>
            </a:solidFill>
          </a:ln>
        </p:spPr>
      </p:pic>
      <p:pic>
        <p:nvPicPr>
          <p:cNvPr id="15" name="Picture 14">
            <a:extLst>
              <a:ext uri="{FF2B5EF4-FFF2-40B4-BE49-F238E27FC236}">
                <a16:creationId xmlns:a16="http://schemas.microsoft.com/office/drawing/2014/main" id="{A06AA686-EE11-058E-1E3F-F527E85247C4}"/>
              </a:ext>
            </a:extLst>
          </p:cNvPr>
          <p:cNvPicPr>
            <a:picLocks noChangeAspect="1"/>
          </p:cNvPicPr>
          <p:nvPr/>
        </p:nvPicPr>
        <p:blipFill>
          <a:blip r:embed="rId6"/>
          <a:stretch>
            <a:fillRect/>
          </a:stretch>
        </p:blipFill>
        <p:spPr>
          <a:xfrm>
            <a:off x="6090817" y="3568139"/>
            <a:ext cx="1409685" cy="3054317"/>
          </a:xfrm>
          <a:prstGeom prst="rect">
            <a:avLst/>
          </a:prstGeom>
          <a:ln>
            <a:solidFill>
              <a:schemeClr val="accent5"/>
            </a:solidFill>
          </a:ln>
        </p:spPr>
      </p:pic>
      <p:pic>
        <p:nvPicPr>
          <p:cNvPr id="18" name="Picture 17">
            <a:extLst>
              <a:ext uri="{FF2B5EF4-FFF2-40B4-BE49-F238E27FC236}">
                <a16:creationId xmlns:a16="http://schemas.microsoft.com/office/drawing/2014/main" id="{F5D28F97-C249-A2A5-2368-41B6AF119BD5}"/>
              </a:ext>
            </a:extLst>
          </p:cNvPr>
          <p:cNvPicPr>
            <a:picLocks noChangeAspect="1"/>
          </p:cNvPicPr>
          <p:nvPr/>
        </p:nvPicPr>
        <p:blipFill>
          <a:blip r:embed="rId7"/>
          <a:stretch>
            <a:fillRect/>
          </a:stretch>
        </p:blipFill>
        <p:spPr>
          <a:xfrm>
            <a:off x="9058477" y="3557132"/>
            <a:ext cx="1414765" cy="3065324"/>
          </a:xfrm>
          <a:prstGeom prst="rect">
            <a:avLst/>
          </a:prstGeom>
          <a:ln>
            <a:solidFill>
              <a:schemeClr val="accent5"/>
            </a:solidFill>
          </a:ln>
        </p:spPr>
      </p:pic>
      <p:sp>
        <p:nvSpPr>
          <p:cNvPr id="20" name="Rectangle: Rounded Corners 19">
            <a:extLst>
              <a:ext uri="{FF2B5EF4-FFF2-40B4-BE49-F238E27FC236}">
                <a16:creationId xmlns:a16="http://schemas.microsoft.com/office/drawing/2014/main" id="{E5C1B6C0-E4F7-CE14-0754-56346932B2A1}"/>
              </a:ext>
            </a:extLst>
          </p:cNvPr>
          <p:cNvSpPr/>
          <p:nvPr/>
        </p:nvSpPr>
        <p:spPr>
          <a:xfrm>
            <a:off x="4350500" y="5450884"/>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Profile Screen</a:t>
            </a:r>
            <a:endParaRPr lang="en-IN" dirty="0"/>
          </a:p>
        </p:txBody>
      </p:sp>
      <p:cxnSp>
        <p:nvCxnSpPr>
          <p:cNvPr id="22" name="Straight Arrow Connector 21">
            <a:extLst>
              <a:ext uri="{FF2B5EF4-FFF2-40B4-BE49-F238E27FC236}">
                <a16:creationId xmlns:a16="http://schemas.microsoft.com/office/drawing/2014/main" id="{ECFC7D7F-DC69-05C1-9B72-C35C30879F24}"/>
              </a:ext>
            </a:extLst>
          </p:cNvPr>
          <p:cNvCxnSpPr>
            <a:cxnSpLocks/>
            <a:stCxn id="20" idx="3"/>
          </p:cNvCxnSpPr>
          <p:nvPr/>
        </p:nvCxnSpPr>
        <p:spPr>
          <a:xfrm flipV="1">
            <a:off x="5315700" y="5770276"/>
            <a:ext cx="775117" cy="730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7" name="Rectangle: Rounded Corners 26">
            <a:extLst>
              <a:ext uri="{FF2B5EF4-FFF2-40B4-BE49-F238E27FC236}">
                <a16:creationId xmlns:a16="http://schemas.microsoft.com/office/drawing/2014/main" id="{2219C40F-A9D0-E6B4-587A-FD24FD29A8CD}"/>
              </a:ext>
            </a:extLst>
          </p:cNvPr>
          <p:cNvSpPr/>
          <p:nvPr/>
        </p:nvSpPr>
        <p:spPr>
          <a:xfrm>
            <a:off x="11027866" y="4645864"/>
            <a:ext cx="1026873" cy="88785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Edit</a:t>
            </a:r>
          </a:p>
          <a:p>
            <a:pPr algn="ctr"/>
            <a:r>
              <a:rPr lang="en-US" dirty="0"/>
              <a:t>Profile Screen</a:t>
            </a:r>
            <a:endParaRPr lang="en-IN" dirty="0"/>
          </a:p>
        </p:txBody>
      </p:sp>
      <p:cxnSp>
        <p:nvCxnSpPr>
          <p:cNvPr id="34" name="Straight Arrow Connector 33">
            <a:extLst>
              <a:ext uri="{FF2B5EF4-FFF2-40B4-BE49-F238E27FC236}">
                <a16:creationId xmlns:a16="http://schemas.microsoft.com/office/drawing/2014/main" id="{09CC644E-B3B8-B314-6288-5585FEFB71F3}"/>
              </a:ext>
            </a:extLst>
          </p:cNvPr>
          <p:cNvCxnSpPr>
            <a:stCxn id="26" idx="1"/>
          </p:cNvCxnSpPr>
          <p:nvPr/>
        </p:nvCxnSpPr>
        <p:spPr>
          <a:xfrm flipH="1">
            <a:off x="10537188" y="462619"/>
            <a:ext cx="590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29D17B-5017-0927-8AA7-15947E7A2875}"/>
              </a:ext>
            </a:extLst>
          </p:cNvPr>
          <p:cNvCxnSpPr/>
          <p:nvPr/>
        </p:nvCxnSpPr>
        <p:spPr>
          <a:xfrm flipH="1">
            <a:off x="10437364" y="5089793"/>
            <a:ext cx="590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516000"/>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1101"/>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childTnLst>
                          </p:cTn>
                        </p:par>
                        <p:par>
                          <p:cTn id="14" fill="hold">
                            <p:stCondLst>
                              <p:cond delay="1601"/>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2"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right)">
                                      <p:cBhvr>
                                        <p:cTn id="20" dur="500"/>
                                        <p:tgtEl>
                                          <p:spTgt spid="34"/>
                                        </p:tgtEl>
                                      </p:cBhvr>
                                    </p:animEffect>
                                  </p:childTnLst>
                                </p:cTn>
                              </p:par>
                            </p:childTnLst>
                          </p:cTn>
                        </p:par>
                        <p:par>
                          <p:cTn id="21" fill="hold">
                            <p:stCondLst>
                              <p:cond delay="2101"/>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601"/>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childTnLst>
                          </p:cTn>
                        </p:par>
                        <p:par>
                          <p:cTn id="35" fill="hold">
                            <p:stCondLst>
                              <p:cond delay="3101"/>
                            </p:stCondLst>
                            <p:childTnLst>
                              <p:par>
                                <p:cTn id="36" presetID="22" presetClass="entr" presetSubtype="8"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par>
                                <p:cTn id="39" presetID="22" presetClass="entr" presetSubtype="2"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right)">
                                      <p:cBhvr>
                                        <p:cTn id="41" dur="500"/>
                                        <p:tgtEl>
                                          <p:spTgt spid="35"/>
                                        </p:tgtEl>
                                      </p:cBhvr>
                                    </p:animEffect>
                                  </p:childTnLst>
                                </p:cTn>
                              </p:par>
                            </p:childTnLst>
                          </p:cTn>
                        </p:par>
                        <p:par>
                          <p:cTn id="42" fill="hold">
                            <p:stCondLst>
                              <p:cond delay="3601"/>
                            </p:stCondLst>
                            <p:childTnLst>
                              <p:par>
                                <p:cTn id="43" presetID="22" presetClass="entr" presetSubtype="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par>
                                <p:cTn id="46" presetID="22" presetClass="entr" presetSubtype="2"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righ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1" grpId="0" animBg="1"/>
      <p:bldP spid="26" grpId="0" animBg="1"/>
      <p:bldP spid="20"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Droid</a:t>
            </a:r>
          </a:p>
          <a:p>
            <a:r>
              <a:rPr lang="en-US" dirty="0"/>
              <a:t>tools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263057" y="-194776"/>
            <a:ext cx="4441188" cy="2775857"/>
          </a:xfrm>
        </p:spPr>
        <p:txBody>
          <a:bodyPr/>
          <a:lstStyle/>
          <a:p>
            <a:r>
              <a:rPr lang="en-US" dirty="0"/>
              <a:t>Snapshots</a:t>
            </a:r>
            <a:br>
              <a:rPr lang="en-US" dirty="0"/>
            </a:br>
            <a:r>
              <a:rPr lang="en-US" dirty="0"/>
              <a:t>Three</a:t>
            </a:r>
          </a:p>
        </p:txBody>
      </p:sp>
      <p:sp>
        <p:nvSpPr>
          <p:cNvPr id="21" name="Rectangle: Rounded Corners 20">
            <a:extLst>
              <a:ext uri="{FF2B5EF4-FFF2-40B4-BE49-F238E27FC236}">
                <a16:creationId xmlns:a16="http://schemas.microsoft.com/office/drawing/2014/main" id="{4D65526A-4981-0665-03EB-33B1C1F7C366}"/>
              </a:ext>
            </a:extLst>
          </p:cNvPr>
          <p:cNvSpPr/>
          <p:nvPr/>
        </p:nvSpPr>
        <p:spPr>
          <a:xfrm>
            <a:off x="4282770" y="462619"/>
            <a:ext cx="1271222" cy="99280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File Upload On Server</a:t>
            </a:r>
            <a:endParaRPr lang="en-IN" dirty="0"/>
          </a:p>
        </p:txBody>
      </p:sp>
      <p:cxnSp>
        <p:nvCxnSpPr>
          <p:cNvPr id="23" name="Straight Arrow Connector 22">
            <a:extLst>
              <a:ext uri="{FF2B5EF4-FFF2-40B4-BE49-F238E27FC236}">
                <a16:creationId xmlns:a16="http://schemas.microsoft.com/office/drawing/2014/main" id="{B187DB34-295E-85EB-C288-0F229CB49513}"/>
              </a:ext>
            </a:extLst>
          </p:cNvPr>
          <p:cNvCxnSpPr>
            <a:cxnSpLocks/>
          </p:cNvCxnSpPr>
          <p:nvPr/>
        </p:nvCxnSpPr>
        <p:spPr>
          <a:xfrm>
            <a:off x="5546978" y="959023"/>
            <a:ext cx="543839"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6" name="Rectangle: Rounded Corners 25">
            <a:extLst>
              <a:ext uri="{FF2B5EF4-FFF2-40B4-BE49-F238E27FC236}">
                <a16:creationId xmlns:a16="http://schemas.microsoft.com/office/drawing/2014/main" id="{CDF8845F-C04D-A869-FBFF-2CB9D869A950}"/>
              </a:ext>
            </a:extLst>
          </p:cNvPr>
          <p:cNvSpPr/>
          <p:nvPr/>
        </p:nvSpPr>
        <p:spPr>
          <a:xfrm>
            <a:off x="10911840" y="135922"/>
            <a:ext cx="1142899" cy="1459195"/>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File Access From</a:t>
            </a:r>
          </a:p>
          <a:p>
            <a:pPr algn="ctr"/>
            <a:r>
              <a:rPr lang="en-US" dirty="0"/>
              <a:t>Server</a:t>
            </a:r>
            <a:endParaRPr lang="en-IN" dirty="0"/>
          </a:p>
        </p:txBody>
      </p:sp>
      <p:sp>
        <p:nvSpPr>
          <p:cNvPr id="20" name="Rectangle: Rounded Corners 19">
            <a:extLst>
              <a:ext uri="{FF2B5EF4-FFF2-40B4-BE49-F238E27FC236}">
                <a16:creationId xmlns:a16="http://schemas.microsoft.com/office/drawing/2014/main" id="{E5C1B6C0-E4F7-CE14-0754-56346932B2A1}"/>
              </a:ext>
            </a:extLst>
          </p:cNvPr>
          <p:cNvSpPr/>
          <p:nvPr/>
        </p:nvSpPr>
        <p:spPr>
          <a:xfrm>
            <a:off x="4044478" y="5450884"/>
            <a:ext cx="1380962" cy="88786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Read / Delete Notes</a:t>
            </a:r>
            <a:endParaRPr lang="en-IN" dirty="0"/>
          </a:p>
        </p:txBody>
      </p:sp>
      <p:cxnSp>
        <p:nvCxnSpPr>
          <p:cNvPr id="22" name="Straight Arrow Connector 21">
            <a:extLst>
              <a:ext uri="{FF2B5EF4-FFF2-40B4-BE49-F238E27FC236}">
                <a16:creationId xmlns:a16="http://schemas.microsoft.com/office/drawing/2014/main" id="{ECFC7D7F-DC69-05C1-9B72-C35C30879F24}"/>
              </a:ext>
            </a:extLst>
          </p:cNvPr>
          <p:cNvCxnSpPr>
            <a:cxnSpLocks/>
            <a:stCxn id="20" idx="3"/>
          </p:cNvCxnSpPr>
          <p:nvPr/>
        </p:nvCxnSpPr>
        <p:spPr>
          <a:xfrm flipV="1">
            <a:off x="5425440" y="5894813"/>
            <a:ext cx="665376"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7" name="Rectangle: Rounded Corners 26">
            <a:extLst>
              <a:ext uri="{FF2B5EF4-FFF2-40B4-BE49-F238E27FC236}">
                <a16:creationId xmlns:a16="http://schemas.microsoft.com/office/drawing/2014/main" id="{2219C40F-A9D0-E6B4-587A-FD24FD29A8CD}"/>
              </a:ext>
            </a:extLst>
          </p:cNvPr>
          <p:cNvSpPr/>
          <p:nvPr/>
        </p:nvSpPr>
        <p:spPr>
          <a:xfrm>
            <a:off x="11027866" y="4645864"/>
            <a:ext cx="1026873" cy="88785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Save</a:t>
            </a:r>
          </a:p>
          <a:p>
            <a:pPr algn="ctr"/>
            <a:r>
              <a:rPr lang="en-US" dirty="0"/>
              <a:t>Notes</a:t>
            </a:r>
            <a:endParaRPr lang="en-IN" dirty="0"/>
          </a:p>
        </p:txBody>
      </p:sp>
      <p:cxnSp>
        <p:nvCxnSpPr>
          <p:cNvPr id="34" name="Straight Arrow Connector 33">
            <a:extLst>
              <a:ext uri="{FF2B5EF4-FFF2-40B4-BE49-F238E27FC236}">
                <a16:creationId xmlns:a16="http://schemas.microsoft.com/office/drawing/2014/main" id="{09CC644E-B3B8-B314-6288-5585FEFB71F3}"/>
              </a:ext>
            </a:extLst>
          </p:cNvPr>
          <p:cNvCxnSpPr>
            <a:cxnSpLocks/>
            <a:stCxn id="26" idx="1"/>
          </p:cNvCxnSpPr>
          <p:nvPr/>
        </p:nvCxnSpPr>
        <p:spPr>
          <a:xfrm flipH="1">
            <a:off x="10537188" y="865520"/>
            <a:ext cx="374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29D17B-5017-0927-8AA7-15947E7A2875}"/>
              </a:ext>
            </a:extLst>
          </p:cNvPr>
          <p:cNvCxnSpPr/>
          <p:nvPr/>
        </p:nvCxnSpPr>
        <p:spPr>
          <a:xfrm flipH="1">
            <a:off x="10437364" y="5089793"/>
            <a:ext cx="590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B56E9D-3A57-8BD9-0901-5C1070A4D60D}"/>
              </a:ext>
            </a:extLst>
          </p:cNvPr>
          <p:cNvPicPr>
            <a:picLocks noChangeAspect="1"/>
          </p:cNvPicPr>
          <p:nvPr/>
        </p:nvPicPr>
        <p:blipFill>
          <a:blip r:embed="rId4"/>
          <a:stretch>
            <a:fillRect/>
          </a:stretch>
        </p:blipFill>
        <p:spPr>
          <a:xfrm>
            <a:off x="6090819" y="87740"/>
            <a:ext cx="1409683" cy="3054312"/>
          </a:xfrm>
          <a:prstGeom prst="rect">
            <a:avLst/>
          </a:prstGeom>
          <a:ln>
            <a:solidFill>
              <a:schemeClr val="accent5"/>
            </a:solidFill>
          </a:ln>
        </p:spPr>
      </p:pic>
      <p:pic>
        <p:nvPicPr>
          <p:cNvPr id="10" name="Picture 9">
            <a:extLst>
              <a:ext uri="{FF2B5EF4-FFF2-40B4-BE49-F238E27FC236}">
                <a16:creationId xmlns:a16="http://schemas.microsoft.com/office/drawing/2014/main" id="{2B791177-6594-2F4C-BA58-11E22CFD75CA}"/>
              </a:ext>
            </a:extLst>
          </p:cNvPr>
          <p:cNvPicPr>
            <a:picLocks noChangeAspect="1"/>
          </p:cNvPicPr>
          <p:nvPr/>
        </p:nvPicPr>
        <p:blipFill>
          <a:blip r:embed="rId5"/>
          <a:stretch>
            <a:fillRect/>
          </a:stretch>
        </p:blipFill>
        <p:spPr>
          <a:xfrm>
            <a:off x="9127505" y="135923"/>
            <a:ext cx="1409683" cy="3054312"/>
          </a:xfrm>
          <a:prstGeom prst="rect">
            <a:avLst/>
          </a:prstGeom>
          <a:ln>
            <a:solidFill>
              <a:schemeClr val="accent5"/>
            </a:solidFill>
          </a:ln>
        </p:spPr>
      </p:pic>
      <p:pic>
        <p:nvPicPr>
          <p:cNvPr id="24" name="Picture 23">
            <a:extLst>
              <a:ext uri="{FF2B5EF4-FFF2-40B4-BE49-F238E27FC236}">
                <a16:creationId xmlns:a16="http://schemas.microsoft.com/office/drawing/2014/main" id="{4C3C2124-914F-E281-2D33-486D31A69172}"/>
              </a:ext>
            </a:extLst>
          </p:cNvPr>
          <p:cNvPicPr>
            <a:picLocks noChangeAspect="1"/>
          </p:cNvPicPr>
          <p:nvPr/>
        </p:nvPicPr>
        <p:blipFill>
          <a:blip r:embed="rId6"/>
          <a:stretch>
            <a:fillRect/>
          </a:stretch>
        </p:blipFill>
        <p:spPr>
          <a:xfrm>
            <a:off x="9027681" y="3527127"/>
            <a:ext cx="1409683" cy="3054313"/>
          </a:xfrm>
          <a:prstGeom prst="rect">
            <a:avLst/>
          </a:prstGeom>
          <a:ln>
            <a:solidFill>
              <a:schemeClr val="accent5"/>
            </a:solidFill>
          </a:ln>
        </p:spPr>
      </p:pic>
      <p:pic>
        <p:nvPicPr>
          <p:cNvPr id="28" name="Picture 27">
            <a:extLst>
              <a:ext uri="{FF2B5EF4-FFF2-40B4-BE49-F238E27FC236}">
                <a16:creationId xmlns:a16="http://schemas.microsoft.com/office/drawing/2014/main" id="{725E0148-9232-4C45-9BF2-83DCD148C077}"/>
              </a:ext>
            </a:extLst>
          </p:cNvPr>
          <p:cNvPicPr>
            <a:picLocks noChangeAspect="1"/>
          </p:cNvPicPr>
          <p:nvPr/>
        </p:nvPicPr>
        <p:blipFill>
          <a:blip r:embed="rId7"/>
          <a:stretch>
            <a:fillRect/>
          </a:stretch>
        </p:blipFill>
        <p:spPr>
          <a:xfrm>
            <a:off x="6090816" y="3284428"/>
            <a:ext cx="1409684" cy="3054316"/>
          </a:xfrm>
          <a:prstGeom prst="rect">
            <a:avLst/>
          </a:prstGeom>
          <a:ln>
            <a:solidFill>
              <a:schemeClr val="accent5"/>
            </a:solidFill>
          </a:ln>
        </p:spPr>
      </p:pic>
      <p:cxnSp>
        <p:nvCxnSpPr>
          <p:cNvPr id="30" name="Straight Arrow Connector 29">
            <a:extLst>
              <a:ext uri="{FF2B5EF4-FFF2-40B4-BE49-F238E27FC236}">
                <a16:creationId xmlns:a16="http://schemas.microsoft.com/office/drawing/2014/main" id="{E5B72A81-DDCE-6796-C0FB-35682808F353}"/>
              </a:ext>
            </a:extLst>
          </p:cNvPr>
          <p:cNvCxnSpPr/>
          <p:nvPr/>
        </p:nvCxnSpPr>
        <p:spPr>
          <a:xfrm>
            <a:off x="7345680" y="6104276"/>
            <a:ext cx="178182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2AAE48B2-0A23-036F-F2EA-95A784A93A45}"/>
              </a:ext>
            </a:extLst>
          </p:cNvPr>
          <p:cNvCxnSpPr/>
          <p:nvPr/>
        </p:nvCxnSpPr>
        <p:spPr>
          <a:xfrm flipH="1">
            <a:off x="7345680" y="3759200"/>
            <a:ext cx="2438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9320293"/>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1301"/>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par>
                          <p:cTn id="20" fill="hold">
                            <p:stCondLst>
                              <p:cond delay="1801"/>
                            </p:stCondLst>
                            <p:childTnLst>
                              <p:par>
                                <p:cTn id="21" presetID="22" presetClass="entr" presetSubtype="2"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right)">
                                      <p:cBhvr>
                                        <p:cTn id="23" dur="500"/>
                                        <p:tgtEl>
                                          <p:spTgt spid="35"/>
                                        </p:tgtEl>
                                      </p:cBhvr>
                                    </p:animEffect>
                                  </p:childTnLst>
                                </p:cTn>
                              </p:par>
                            </p:childTnLst>
                          </p:cTn>
                        </p:par>
                        <p:par>
                          <p:cTn id="24" fill="hold">
                            <p:stCondLst>
                              <p:cond delay="2301"/>
                            </p:stCondLst>
                            <p:childTnLst>
                              <p:par>
                                <p:cTn id="25" presetID="2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2801"/>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par>
                                <p:cTn id="32" presetID="22" presetClass="entr" presetSubtype="2"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right)">
                                      <p:cBhvr>
                                        <p:cTn id="34" dur="500"/>
                                        <p:tgtEl>
                                          <p:spTgt spid="10"/>
                                        </p:tgtEl>
                                      </p:cBhvr>
                                    </p:animEffect>
                                  </p:childTnLst>
                                </p:cTn>
                              </p:par>
                              <p:par>
                                <p:cTn id="35" presetID="22" presetClass="entr" presetSubtype="2"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500"/>
                                        <p:tgtEl>
                                          <p:spTgt spid="34"/>
                                        </p:tgtEl>
                                      </p:cBhvr>
                                    </p:animEffect>
                                  </p:childTnLst>
                                </p:cTn>
                              </p:par>
                            </p:childTnLst>
                          </p:cTn>
                        </p:par>
                        <p:par>
                          <p:cTn id="38" fill="hold">
                            <p:stCondLst>
                              <p:cond delay="3301"/>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3801"/>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par>
                          <p:cTn id="46" fill="hold">
                            <p:stCondLst>
                              <p:cond delay="4301"/>
                            </p:stCondLst>
                            <p:childTnLst>
                              <p:par>
                                <p:cTn id="47" presetID="22" presetClass="entr" presetSubtype="8"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4801"/>
                            </p:stCondLst>
                            <p:childTnLst>
                              <p:par>
                                <p:cTn id="51" presetID="22" presetClass="entr" presetSubtype="8"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childTnLst>
                          </p:cTn>
                        </p:par>
                        <p:par>
                          <p:cTn id="54" fill="hold">
                            <p:stCondLst>
                              <p:cond delay="5301"/>
                            </p:stCondLst>
                            <p:childTnLst>
                              <p:par>
                                <p:cTn id="55" presetID="22" presetClass="entr" presetSubtype="2" fill="hold"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right)">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1" grpId="0" animBg="1"/>
      <p:bldP spid="26" grpId="0" animBg="1"/>
      <p:bldP spid="20"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Droid</a:t>
            </a:r>
          </a:p>
          <a:p>
            <a:r>
              <a:rPr lang="en-US" dirty="0"/>
              <a:t>tools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263057" y="-194776"/>
            <a:ext cx="4441188" cy="2775857"/>
          </a:xfrm>
        </p:spPr>
        <p:txBody>
          <a:bodyPr/>
          <a:lstStyle/>
          <a:p>
            <a:r>
              <a:rPr lang="en-US" dirty="0"/>
              <a:t>Snapshots</a:t>
            </a:r>
            <a:br>
              <a:rPr lang="en-US" dirty="0"/>
            </a:br>
            <a:r>
              <a:rPr lang="en-US" dirty="0"/>
              <a:t>Four</a:t>
            </a:r>
          </a:p>
        </p:txBody>
      </p:sp>
      <p:sp>
        <p:nvSpPr>
          <p:cNvPr id="21" name="Rectangle: Rounded Corners 20">
            <a:extLst>
              <a:ext uri="{FF2B5EF4-FFF2-40B4-BE49-F238E27FC236}">
                <a16:creationId xmlns:a16="http://schemas.microsoft.com/office/drawing/2014/main" id="{4D65526A-4981-0665-03EB-33B1C1F7C366}"/>
              </a:ext>
            </a:extLst>
          </p:cNvPr>
          <p:cNvSpPr/>
          <p:nvPr/>
        </p:nvSpPr>
        <p:spPr>
          <a:xfrm>
            <a:off x="4356228" y="1346271"/>
            <a:ext cx="913178" cy="93344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PDF </a:t>
            </a:r>
          </a:p>
          <a:p>
            <a:pPr algn="ctr"/>
            <a:r>
              <a:rPr lang="en-US" dirty="0"/>
              <a:t>To </a:t>
            </a:r>
          </a:p>
          <a:p>
            <a:pPr algn="ctr"/>
            <a:r>
              <a:rPr lang="en-US" dirty="0"/>
              <a:t>Text</a:t>
            </a:r>
            <a:endParaRPr lang="en-IN" dirty="0"/>
          </a:p>
        </p:txBody>
      </p:sp>
      <p:cxnSp>
        <p:nvCxnSpPr>
          <p:cNvPr id="23" name="Straight Arrow Connector 22">
            <a:extLst>
              <a:ext uri="{FF2B5EF4-FFF2-40B4-BE49-F238E27FC236}">
                <a16:creationId xmlns:a16="http://schemas.microsoft.com/office/drawing/2014/main" id="{B187DB34-295E-85EB-C288-0F229CB49513}"/>
              </a:ext>
            </a:extLst>
          </p:cNvPr>
          <p:cNvCxnSpPr>
            <a:cxnSpLocks/>
          </p:cNvCxnSpPr>
          <p:nvPr/>
        </p:nvCxnSpPr>
        <p:spPr>
          <a:xfrm>
            <a:off x="4812817" y="965039"/>
            <a:ext cx="1282623"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Straight Arrow Connector 29">
            <a:extLst>
              <a:ext uri="{FF2B5EF4-FFF2-40B4-BE49-F238E27FC236}">
                <a16:creationId xmlns:a16="http://schemas.microsoft.com/office/drawing/2014/main" id="{2B653644-724B-3073-4ECD-9E4B2FB7E4FC}"/>
              </a:ext>
            </a:extLst>
          </p:cNvPr>
          <p:cNvCxnSpPr>
            <a:cxnSpLocks/>
          </p:cNvCxnSpPr>
          <p:nvPr/>
        </p:nvCxnSpPr>
        <p:spPr>
          <a:xfrm flipV="1">
            <a:off x="6482080" y="5076624"/>
            <a:ext cx="552491" cy="13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48D60CB5-9CF2-26D3-FFEE-5F99FEBB8BB4}"/>
              </a:ext>
            </a:extLst>
          </p:cNvPr>
          <p:cNvSpPr/>
          <p:nvPr/>
        </p:nvSpPr>
        <p:spPr>
          <a:xfrm>
            <a:off x="9084574" y="5360445"/>
            <a:ext cx="1266837" cy="106481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PDF Are in users phone</a:t>
            </a:r>
            <a:endParaRPr lang="en-IN" dirty="0"/>
          </a:p>
        </p:txBody>
      </p:sp>
      <p:cxnSp>
        <p:nvCxnSpPr>
          <p:cNvPr id="45" name="Straight Connector 44">
            <a:extLst>
              <a:ext uri="{FF2B5EF4-FFF2-40B4-BE49-F238E27FC236}">
                <a16:creationId xmlns:a16="http://schemas.microsoft.com/office/drawing/2014/main" id="{28200A76-1D02-9AEA-A9B7-32CC9311D031}"/>
              </a:ext>
            </a:extLst>
          </p:cNvPr>
          <p:cNvCxnSpPr/>
          <p:nvPr/>
        </p:nvCxnSpPr>
        <p:spPr>
          <a:xfrm>
            <a:off x="6482080" y="5090160"/>
            <a:ext cx="0" cy="44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03970C-E8D9-3FCA-7882-C92017F88061}"/>
              </a:ext>
            </a:extLst>
          </p:cNvPr>
          <p:cNvCxnSpPr/>
          <p:nvPr/>
        </p:nvCxnSpPr>
        <p:spPr>
          <a:xfrm>
            <a:off x="9944624" y="4899338"/>
            <a:ext cx="0" cy="44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3451063-1AF5-5AA5-150A-472759C084C0}"/>
              </a:ext>
            </a:extLst>
          </p:cNvPr>
          <p:cNvCxnSpPr>
            <a:cxnSpLocks/>
          </p:cNvCxnSpPr>
          <p:nvPr/>
        </p:nvCxnSpPr>
        <p:spPr>
          <a:xfrm flipV="1">
            <a:off x="9936292" y="4899338"/>
            <a:ext cx="614353" cy="6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5487B6D4-7D10-0AF0-E4E3-61190C287AD8}"/>
              </a:ext>
            </a:extLst>
          </p:cNvPr>
          <p:cNvSpPr/>
          <p:nvPr/>
        </p:nvSpPr>
        <p:spPr>
          <a:xfrm>
            <a:off x="10831007" y="1239613"/>
            <a:ext cx="1213361" cy="87707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Text</a:t>
            </a:r>
          </a:p>
          <a:p>
            <a:pPr algn="ctr"/>
            <a:r>
              <a:rPr lang="en-US" dirty="0"/>
              <a:t>To</a:t>
            </a:r>
          </a:p>
          <a:p>
            <a:pPr algn="ctr"/>
            <a:r>
              <a:rPr lang="en-US" dirty="0"/>
              <a:t>PDF</a:t>
            </a:r>
            <a:endParaRPr lang="en-IN" dirty="0"/>
          </a:p>
        </p:txBody>
      </p:sp>
      <p:cxnSp>
        <p:nvCxnSpPr>
          <p:cNvPr id="56" name="Straight Connector 55">
            <a:extLst>
              <a:ext uri="{FF2B5EF4-FFF2-40B4-BE49-F238E27FC236}">
                <a16:creationId xmlns:a16="http://schemas.microsoft.com/office/drawing/2014/main" id="{DBA37D5B-CEFA-1D05-CF03-0909B2650B9D}"/>
              </a:ext>
            </a:extLst>
          </p:cNvPr>
          <p:cNvCxnSpPr>
            <a:stCxn id="52" idx="0"/>
          </p:cNvCxnSpPr>
          <p:nvPr/>
        </p:nvCxnSpPr>
        <p:spPr>
          <a:xfrm flipH="1" flipV="1">
            <a:off x="11437687" y="690465"/>
            <a:ext cx="1" cy="54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685576E-5CF2-BDFB-94D7-2D292404F03F}"/>
              </a:ext>
            </a:extLst>
          </p:cNvPr>
          <p:cNvCxnSpPr/>
          <p:nvPr/>
        </p:nvCxnSpPr>
        <p:spPr>
          <a:xfrm flipH="1">
            <a:off x="10658823" y="690465"/>
            <a:ext cx="778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0954193-1FE9-5BFB-18E3-0CFD830DE9CF}"/>
              </a:ext>
            </a:extLst>
          </p:cNvPr>
          <p:cNvPicPr>
            <a:picLocks noChangeAspect="1"/>
          </p:cNvPicPr>
          <p:nvPr/>
        </p:nvPicPr>
        <p:blipFill>
          <a:blip r:embed="rId4"/>
          <a:stretch>
            <a:fillRect/>
          </a:stretch>
        </p:blipFill>
        <p:spPr>
          <a:xfrm>
            <a:off x="6112178" y="165072"/>
            <a:ext cx="1281163" cy="2775853"/>
          </a:xfrm>
          <a:prstGeom prst="rect">
            <a:avLst/>
          </a:prstGeom>
          <a:ln>
            <a:solidFill>
              <a:schemeClr val="accent5"/>
            </a:solidFill>
          </a:ln>
        </p:spPr>
      </p:pic>
      <p:pic>
        <p:nvPicPr>
          <p:cNvPr id="13" name="Picture 12">
            <a:extLst>
              <a:ext uri="{FF2B5EF4-FFF2-40B4-BE49-F238E27FC236}">
                <a16:creationId xmlns:a16="http://schemas.microsoft.com/office/drawing/2014/main" id="{A9071564-31FA-5A0D-CDEE-AE9315DFDE1A}"/>
              </a:ext>
            </a:extLst>
          </p:cNvPr>
          <p:cNvPicPr>
            <a:picLocks noChangeAspect="1"/>
          </p:cNvPicPr>
          <p:nvPr/>
        </p:nvPicPr>
        <p:blipFill>
          <a:blip r:embed="rId5"/>
          <a:stretch>
            <a:fillRect/>
          </a:stretch>
        </p:blipFill>
        <p:spPr>
          <a:xfrm>
            <a:off x="9390394" y="165072"/>
            <a:ext cx="1266837" cy="2744813"/>
          </a:xfrm>
          <a:prstGeom prst="rect">
            <a:avLst/>
          </a:prstGeom>
          <a:ln>
            <a:solidFill>
              <a:schemeClr val="accent5"/>
            </a:solidFill>
          </a:ln>
        </p:spPr>
      </p:pic>
      <p:sp>
        <p:nvSpPr>
          <p:cNvPr id="15" name="Rectangle: Rounded Corners 14">
            <a:extLst>
              <a:ext uri="{FF2B5EF4-FFF2-40B4-BE49-F238E27FC236}">
                <a16:creationId xmlns:a16="http://schemas.microsoft.com/office/drawing/2014/main" id="{FA9F4CCC-8B14-A878-EADE-1CCC8E75B4FD}"/>
              </a:ext>
            </a:extLst>
          </p:cNvPr>
          <p:cNvSpPr/>
          <p:nvPr/>
        </p:nvSpPr>
        <p:spPr>
          <a:xfrm>
            <a:off x="5839581" y="5536963"/>
            <a:ext cx="913178" cy="93344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Image </a:t>
            </a:r>
          </a:p>
          <a:p>
            <a:pPr algn="ctr"/>
            <a:r>
              <a:rPr lang="en-US" dirty="0"/>
              <a:t>To </a:t>
            </a:r>
          </a:p>
          <a:p>
            <a:pPr algn="ctr"/>
            <a:r>
              <a:rPr lang="en-US" dirty="0"/>
              <a:t>Text</a:t>
            </a:r>
            <a:endParaRPr lang="en-IN" dirty="0"/>
          </a:p>
        </p:txBody>
      </p:sp>
      <p:pic>
        <p:nvPicPr>
          <p:cNvPr id="18" name="Picture 17">
            <a:extLst>
              <a:ext uri="{FF2B5EF4-FFF2-40B4-BE49-F238E27FC236}">
                <a16:creationId xmlns:a16="http://schemas.microsoft.com/office/drawing/2014/main" id="{0DC51219-C003-EBA3-CB84-4D52D5EA49D9}"/>
              </a:ext>
            </a:extLst>
          </p:cNvPr>
          <p:cNvPicPr>
            <a:picLocks noChangeAspect="1"/>
          </p:cNvPicPr>
          <p:nvPr/>
        </p:nvPicPr>
        <p:blipFill>
          <a:blip r:embed="rId6"/>
          <a:stretch>
            <a:fillRect/>
          </a:stretch>
        </p:blipFill>
        <p:spPr>
          <a:xfrm>
            <a:off x="7032101" y="3518179"/>
            <a:ext cx="1281163" cy="2775853"/>
          </a:xfrm>
          <a:prstGeom prst="rect">
            <a:avLst/>
          </a:prstGeom>
          <a:ln>
            <a:solidFill>
              <a:schemeClr val="accent5"/>
            </a:solidFill>
          </a:ln>
        </p:spPr>
      </p:pic>
      <p:pic>
        <p:nvPicPr>
          <p:cNvPr id="22" name="Picture 21">
            <a:extLst>
              <a:ext uri="{FF2B5EF4-FFF2-40B4-BE49-F238E27FC236}">
                <a16:creationId xmlns:a16="http://schemas.microsoft.com/office/drawing/2014/main" id="{1C915D00-7E97-8EA3-185E-1A4F7FC93869}"/>
              </a:ext>
            </a:extLst>
          </p:cNvPr>
          <p:cNvPicPr>
            <a:picLocks noChangeAspect="1"/>
          </p:cNvPicPr>
          <p:nvPr/>
        </p:nvPicPr>
        <p:blipFill>
          <a:blip r:embed="rId7"/>
          <a:stretch>
            <a:fillRect/>
          </a:stretch>
        </p:blipFill>
        <p:spPr>
          <a:xfrm>
            <a:off x="10550645" y="3414542"/>
            <a:ext cx="1281163" cy="2775853"/>
          </a:xfrm>
          <a:prstGeom prst="rect">
            <a:avLst/>
          </a:prstGeom>
          <a:ln>
            <a:solidFill>
              <a:schemeClr val="accent5"/>
            </a:solidFill>
          </a:ln>
        </p:spPr>
      </p:pic>
      <p:cxnSp>
        <p:nvCxnSpPr>
          <p:cNvPr id="6" name="Straight Connector 5">
            <a:extLst>
              <a:ext uri="{FF2B5EF4-FFF2-40B4-BE49-F238E27FC236}">
                <a16:creationId xmlns:a16="http://schemas.microsoft.com/office/drawing/2014/main" id="{FEDAB112-27DD-486D-CD65-38D2DA299015}"/>
              </a:ext>
            </a:extLst>
          </p:cNvPr>
          <p:cNvCxnSpPr>
            <a:endCxn id="21" idx="0"/>
          </p:cNvCxnSpPr>
          <p:nvPr/>
        </p:nvCxnSpPr>
        <p:spPr>
          <a:xfrm>
            <a:off x="4812817" y="965039"/>
            <a:ext cx="0" cy="3812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776995"/>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1201"/>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right)">
                                      <p:cBhvr>
                                        <p:cTn id="13" dur="500"/>
                                        <p:tgtEl>
                                          <p:spTgt spid="5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par>
                          <p:cTn id="20" fill="hold">
                            <p:stCondLst>
                              <p:cond delay="1701"/>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down)">
                                      <p:cBhvr>
                                        <p:cTn id="26" dur="500"/>
                                        <p:tgtEl>
                                          <p:spTgt spid="56"/>
                                        </p:tgtEl>
                                      </p:cBhvr>
                                    </p:animEffect>
                                  </p:childTnLst>
                                </p:cTn>
                              </p:par>
                              <p:par>
                                <p:cTn id="27" presetID="22" presetClass="entr" presetSubtype="4"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par>
                                <p:cTn id="30" presetID="22" presetClass="entr" presetSubtype="4"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500"/>
                                        <p:tgtEl>
                                          <p:spTgt spid="49"/>
                                        </p:tgtEl>
                                      </p:cBhvr>
                                    </p:animEffect>
                                  </p:childTnLst>
                                </p:cTn>
                              </p:par>
                            </p:childTnLst>
                          </p:cTn>
                        </p:par>
                        <p:par>
                          <p:cTn id="33" fill="hold">
                            <p:stCondLst>
                              <p:cond delay="2201"/>
                            </p:stCondLst>
                            <p:childTnLst>
                              <p:par>
                                <p:cTn id="34" presetID="22" presetClass="entr" presetSubtype="4"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2"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right)">
                                      <p:cBhvr>
                                        <p:cTn id="39" dur="500"/>
                                        <p:tgtEl>
                                          <p:spTgt spid="58"/>
                                        </p:tgtEl>
                                      </p:cBhvr>
                                    </p:animEffect>
                                  </p:childTnLst>
                                </p:cTn>
                              </p:par>
                            </p:childTnLst>
                          </p:cTn>
                        </p:par>
                        <p:par>
                          <p:cTn id="40" fill="hold">
                            <p:stCondLst>
                              <p:cond delay="2701"/>
                            </p:stCondLst>
                            <p:childTnLst>
                              <p:par>
                                <p:cTn id="41" presetID="22" presetClass="entr" presetSubtype="8"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par>
                                <p:cTn id="44" presetID="22" presetClass="entr" presetSubtype="8"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500"/>
                                        <p:tgtEl>
                                          <p:spTgt spid="50"/>
                                        </p:tgtEl>
                                      </p:cBhvr>
                                    </p:animEffect>
                                  </p:childTnLst>
                                </p:cTn>
                              </p:par>
                            </p:childTnLst>
                          </p:cTn>
                        </p:par>
                        <p:par>
                          <p:cTn id="47" fill="hold">
                            <p:stCondLst>
                              <p:cond delay="3201"/>
                            </p:stCondLst>
                            <p:childTnLst>
                              <p:par>
                                <p:cTn id="48" presetID="22" presetClass="entr" presetSubtype="1"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up)">
                                      <p:cBhvr>
                                        <p:cTn id="50" dur="500"/>
                                        <p:tgtEl>
                                          <p:spTgt spid="4"/>
                                        </p:tgtEl>
                                      </p:cBhvr>
                                    </p:animEffect>
                                  </p:childTnLst>
                                </p:cTn>
                              </p:par>
                              <p:par>
                                <p:cTn id="51" presetID="22" presetClass="entr" presetSubtype="1"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up)">
                                      <p:cBhvr>
                                        <p:cTn id="53" dur="500"/>
                                        <p:tgtEl>
                                          <p:spTgt spid="13"/>
                                        </p:tgtEl>
                                      </p:cBhvr>
                                    </p:animEffect>
                                  </p:childTnLst>
                                </p:cTn>
                              </p:par>
                            </p:childTnLst>
                          </p:cTn>
                        </p:par>
                        <p:par>
                          <p:cTn id="54" fill="hold">
                            <p:stCondLst>
                              <p:cond delay="3701"/>
                            </p:stCondLst>
                            <p:childTnLst>
                              <p:par>
                                <p:cTn id="55" presetID="22" presetClass="entr" presetSubtype="4"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par>
                                <p:cTn id="58" presetID="2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1" grpId="0" animBg="1"/>
      <p:bldP spid="31" grpId="0" animBg="1"/>
      <p:bldP spid="52"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Database</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8</a:t>
            </a:fld>
            <a:endParaRPr lang="en-US" altLang="zh-CN" dirty="0"/>
          </a:p>
        </p:txBody>
      </p:sp>
      <p:pic>
        <p:nvPicPr>
          <p:cNvPr id="7" name="Picture 6">
            <a:extLst>
              <a:ext uri="{FF2B5EF4-FFF2-40B4-BE49-F238E27FC236}">
                <a16:creationId xmlns:a16="http://schemas.microsoft.com/office/drawing/2014/main" id="{CDD06A74-8C9C-859A-92E3-EDE4E24BCB65}"/>
              </a:ext>
            </a:extLst>
          </p:cNvPr>
          <p:cNvPicPr>
            <a:picLocks noChangeAspect="1"/>
          </p:cNvPicPr>
          <p:nvPr/>
        </p:nvPicPr>
        <p:blipFill rotWithShape="1">
          <a:blip r:embed="rId3"/>
          <a:srcRect r="12083" b="7922"/>
          <a:stretch/>
        </p:blipFill>
        <p:spPr>
          <a:xfrm>
            <a:off x="5984240" y="457835"/>
            <a:ext cx="5941449" cy="44697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Rounded Corners 8">
            <a:extLst>
              <a:ext uri="{FF2B5EF4-FFF2-40B4-BE49-F238E27FC236}">
                <a16:creationId xmlns:a16="http://schemas.microsoft.com/office/drawing/2014/main" id="{5BD65301-F126-AA86-DCCD-90C1E9D82509}"/>
              </a:ext>
            </a:extLst>
          </p:cNvPr>
          <p:cNvSpPr/>
          <p:nvPr/>
        </p:nvSpPr>
        <p:spPr>
          <a:xfrm>
            <a:off x="5168651" y="5624052"/>
            <a:ext cx="1323085" cy="1071716"/>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Database Structure</a:t>
            </a:r>
            <a:endParaRPr lang="en-IN" dirty="0"/>
          </a:p>
        </p:txBody>
      </p:sp>
      <p:sp>
        <p:nvSpPr>
          <p:cNvPr id="13" name="Rectangle: Rounded Corners 12">
            <a:extLst>
              <a:ext uri="{FF2B5EF4-FFF2-40B4-BE49-F238E27FC236}">
                <a16:creationId xmlns:a16="http://schemas.microsoft.com/office/drawing/2014/main" id="{217C42A3-3DB8-70E1-DF8D-2B6AD096E48E}"/>
              </a:ext>
            </a:extLst>
          </p:cNvPr>
          <p:cNvSpPr/>
          <p:nvPr/>
        </p:nvSpPr>
        <p:spPr>
          <a:xfrm>
            <a:off x="10166229" y="5942965"/>
            <a:ext cx="1894828" cy="64008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Data Of A User</a:t>
            </a:r>
            <a:endParaRPr lang="en-IN" dirty="0"/>
          </a:p>
        </p:txBody>
      </p:sp>
      <p:cxnSp>
        <p:nvCxnSpPr>
          <p:cNvPr id="15" name="Straight Arrow Connector 14">
            <a:extLst>
              <a:ext uri="{FF2B5EF4-FFF2-40B4-BE49-F238E27FC236}">
                <a16:creationId xmlns:a16="http://schemas.microsoft.com/office/drawing/2014/main" id="{ADCD992B-72AB-BFBF-AD60-369AF4852B89}"/>
              </a:ext>
            </a:extLst>
          </p:cNvPr>
          <p:cNvCxnSpPr>
            <a:cxnSpLocks/>
          </p:cNvCxnSpPr>
          <p:nvPr/>
        </p:nvCxnSpPr>
        <p:spPr>
          <a:xfrm flipV="1">
            <a:off x="9225849" y="4927600"/>
            <a:ext cx="0" cy="10897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33CC91ED-4897-4EDA-8AF9-0F1188919EC5}"/>
              </a:ext>
            </a:extLst>
          </p:cNvPr>
          <p:cNvPicPr>
            <a:picLocks noChangeAspect="1"/>
          </p:cNvPicPr>
          <p:nvPr/>
        </p:nvPicPr>
        <p:blipFill>
          <a:blip r:embed="rId4"/>
          <a:stretch>
            <a:fillRect/>
          </a:stretch>
        </p:blipFill>
        <p:spPr>
          <a:xfrm>
            <a:off x="1167645" y="1493520"/>
            <a:ext cx="4532620" cy="4130532"/>
          </a:xfrm>
          <a:prstGeom prst="rect">
            <a:avLst/>
          </a:prstGeom>
        </p:spPr>
      </p:pic>
      <p:cxnSp>
        <p:nvCxnSpPr>
          <p:cNvPr id="14" name="Straight Connector 13">
            <a:extLst>
              <a:ext uri="{FF2B5EF4-FFF2-40B4-BE49-F238E27FC236}">
                <a16:creationId xmlns:a16="http://schemas.microsoft.com/office/drawing/2014/main" id="{438DA2D4-202D-CE02-FCF8-3EB16603874C}"/>
              </a:ext>
            </a:extLst>
          </p:cNvPr>
          <p:cNvCxnSpPr>
            <a:cxnSpLocks/>
            <a:stCxn id="9" idx="1"/>
          </p:cNvCxnSpPr>
          <p:nvPr/>
        </p:nvCxnSpPr>
        <p:spPr>
          <a:xfrm flipH="1">
            <a:off x="4218039" y="6159910"/>
            <a:ext cx="950612" cy="14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1FA53399-B9AB-206A-7C78-BE66362B302B}"/>
              </a:ext>
            </a:extLst>
          </p:cNvPr>
          <p:cNvCxnSpPr/>
          <p:nvPr/>
        </p:nvCxnSpPr>
        <p:spPr>
          <a:xfrm flipV="1">
            <a:off x="4227871" y="5624052"/>
            <a:ext cx="0" cy="5499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 name="Straight Connector 1">
            <a:extLst>
              <a:ext uri="{FF2B5EF4-FFF2-40B4-BE49-F238E27FC236}">
                <a16:creationId xmlns:a16="http://schemas.microsoft.com/office/drawing/2014/main" id="{DADFD22E-D83E-112D-EE39-C7540DBAE7EB}"/>
              </a:ext>
            </a:extLst>
          </p:cNvPr>
          <p:cNvCxnSpPr>
            <a:cxnSpLocks/>
          </p:cNvCxnSpPr>
          <p:nvPr/>
        </p:nvCxnSpPr>
        <p:spPr>
          <a:xfrm flipH="1">
            <a:off x="9225849" y="6017342"/>
            <a:ext cx="95061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08770538"/>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701"/>
                            </p:stCondLst>
                            <p:childTnLst>
                              <p:par>
                                <p:cTn id="8" presetID="22" presetClass="entr" presetSubtype="2"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201"/>
                            </p:stCondLst>
                            <p:childTnLst>
                              <p:par>
                                <p:cTn id="15" presetID="2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2"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701"/>
                            </p:stCondLst>
                            <p:childTnLst>
                              <p:par>
                                <p:cTn id="22" presetID="2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2201"/>
                            </p:stCondLst>
                            <p:childTnLst>
                              <p:par>
                                <p:cTn id="29" presetID="45"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0"/>
                                        <p:tgtEl>
                                          <p:spTgt spid="10"/>
                                        </p:tgtEl>
                                      </p:cBhvr>
                                    </p:animEffect>
                                    <p:anim calcmode="lin" valueType="num">
                                      <p:cBhvr>
                                        <p:cTn id="32" dur="2000" fill="hold"/>
                                        <p:tgtEl>
                                          <p:spTgt spid="10"/>
                                        </p:tgtEl>
                                        <p:attrNameLst>
                                          <p:attrName>ppt_w</p:attrName>
                                        </p:attrNameLst>
                                      </p:cBhvr>
                                      <p:tavLst>
                                        <p:tav tm="0" fmla="#ppt_w*sin(2.5*pi*$)">
                                          <p:val>
                                            <p:fltVal val="0"/>
                                          </p:val>
                                        </p:tav>
                                        <p:tav tm="100000">
                                          <p:val>
                                            <p:fltVal val="1"/>
                                          </p:val>
                                        </p:tav>
                                      </p:tavLst>
                                    </p:anim>
                                    <p:anim calcmode="lin" valueType="num">
                                      <p:cBhvr>
                                        <p:cTn id="33" dur="2000" fill="hold"/>
                                        <p:tgtEl>
                                          <p:spTgt spid="10"/>
                                        </p:tgtEl>
                                        <p:attrNameLst>
                                          <p:attrName>ppt_h</p:attrName>
                                        </p:attrNameLst>
                                      </p:cBhvr>
                                      <p:tavLst>
                                        <p:tav tm="0">
                                          <p:val>
                                            <p:strVal val="#ppt_h"/>
                                          </p:val>
                                        </p:tav>
                                        <p:tav tm="100000">
                                          <p:val>
                                            <p:strVal val="#ppt_h"/>
                                          </p:val>
                                        </p:tav>
                                      </p:tavLst>
                                    </p:anim>
                                  </p:childTnLst>
                                </p:cTn>
                              </p:par>
                              <p:par>
                                <p:cTn id="34" presetID="45"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000"/>
                                        <p:tgtEl>
                                          <p:spTgt spid="7"/>
                                        </p:tgtEl>
                                      </p:cBhvr>
                                    </p:animEffect>
                                    <p:anim calcmode="lin" valueType="num">
                                      <p:cBhvr>
                                        <p:cTn id="37" dur="2000" fill="hold"/>
                                        <p:tgtEl>
                                          <p:spTgt spid="7"/>
                                        </p:tgtEl>
                                        <p:attrNameLst>
                                          <p:attrName>ppt_w</p:attrName>
                                        </p:attrNameLst>
                                      </p:cBhvr>
                                      <p:tavLst>
                                        <p:tav tm="0" fmla="#ppt_w*sin(2.5*pi*$)">
                                          <p:val>
                                            <p:fltVal val="0"/>
                                          </p:val>
                                        </p:tav>
                                        <p:tav tm="100000">
                                          <p:val>
                                            <p:fltVal val="1"/>
                                          </p:val>
                                        </p:tav>
                                      </p:tavLst>
                                    </p:anim>
                                    <p:anim calcmode="lin" valueType="num">
                                      <p:cBhvr>
                                        <p:cTn id="38"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Flow Chart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pic>
        <p:nvPicPr>
          <p:cNvPr id="4" name="Picture 3">
            <a:extLst>
              <a:ext uri="{FF2B5EF4-FFF2-40B4-BE49-F238E27FC236}">
                <a16:creationId xmlns:a16="http://schemas.microsoft.com/office/drawing/2014/main" id="{F17500B8-4477-E552-0B2E-6A15E94D7E2D}"/>
              </a:ext>
            </a:extLst>
          </p:cNvPr>
          <p:cNvPicPr>
            <a:picLocks noChangeAspect="1"/>
          </p:cNvPicPr>
          <p:nvPr/>
        </p:nvPicPr>
        <p:blipFill>
          <a:blip r:embed="rId3"/>
          <a:stretch>
            <a:fillRect/>
          </a:stretch>
        </p:blipFill>
        <p:spPr>
          <a:xfrm>
            <a:off x="4377489" y="294619"/>
            <a:ext cx="7468247" cy="5296359"/>
          </a:xfrm>
          <a:prstGeom prst="rect">
            <a:avLst/>
          </a:prstGeom>
        </p:spPr>
      </p:pic>
      <p:sp>
        <p:nvSpPr>
          <p:cNvPr id="6" name="Footer Placeholder 3">
            <a:extLst>
              <a:ext uri="{FF2B5EF4-FFF2-40B4-BE49-F238E27FC236}">
                <a16:creationId xmlns:a16="http://schemas.microsoft.com/office/drawing/2014/main" id="{35BE1DA7-5548-8D96-A745-F34FBB2530FE}"/>
              </a:ext>
            </a:extLst>
          </p:cNvPr>
          <p:cNvSpPr txBox="1">
            <a:spLocks/>
          </p:cNvSpPr>
          <p:nvPr/>
        </p:nvSpPr>
        <p:spPr>
          <a:xfrm>
            <a:off x="523960"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289482862"/>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801"/>
                            </p:stCondLst>
                            <p:childTnLst>
                              <p:par>
                                <p:cTn id="8" presetID="2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openxmlformats.org/package/2006/metadata/core-properties"/>
    <ds:schemaRef ds:uri="http://schemas.microsoft.com/office/2006/metadata/properties"/>
    <ds:schemaRef ds:uri="230e9df3-be65-4c73-a93b-d1236ebd677e"/>
    <ds:schemaRef ds:uri="http://purl.org/dc/elements/1.1/"/>
    <ds:schemaRef ds:uri="16c05727-aa75-4e4a-9b5f-8a80a1165891"/>
    <ds:schemaRef ds:uri="http://purl.org/dc/terms/"/>
    <ds:schemaRef ds:uri="http://www.w3.org/XML/1998/namespace"/>
    <ds:schemaRef ds:uri="71af3243-3dd4-4a8d-8c0d-dd76da1f02a5"/>
    <ds:schemaRef ds:uri="http://schemas.microsoft.com/office/2006/documentManagement/types"/>
    <ds:schemaRef ds:uri="http://purl.org/dc/dcmitype/"/>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590</TotalTime>
  <Words>878</Words>
  <Application>Microsoft Office PowerPoint</Application>
  <PresentationFormat>Widescreen</PresentationFormat>
  <Paragraphs>137</Paragraphs>
  <Slides>16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等线</vt:lpstr>
      <vt:lpstr>Abadi</vt:lpstr>
      <vt:lpstr>Adobe Caslon Pro Bold</vt:lpstr>
      <vt:lpstr>Arial</vt:lpstr>
      <vt:lpstr>Book Antiqua</vt:lpstr>
      <vt:lpstr>Calibri</vt:lpstr>
      <vt:lpstr>Posterama Text Black</vt:lpstr>
      <vt:lpstr>Posterama Text SemiBold</vt:lpstr>
      <vt:lpstr>Wingdings</vt:lpstr>
      <vt:lpstr>Office 主题​​</vt:lpstr>
      <vt:lpstr>Welcome To</vt:lpstr>
      <vt:lpstr>Developers Name</vt:lpstr>
      <vt:lpstr>Objectives</vt:lpstr>
      <vt:lpstr>Snapshots One</vt:lpstr>
      <vt:lpstr>Snapshots Two</vt:lpstr>
      <vt:lpstr>Snapshots Three</vt:lpstr>
      <vt:lpstr>Snapshots Four</vt:lpstr>
      <vt:lpstr>Database</vt:lpstr>
      <vt:lpstr>Flow Chart</vt:lpstr>
      <vt:lpstr>ERD</vt:lpstr>
      <vt:lpstr>DFD Level - 0</vt:lpstr>
      <vt:lpstr>DFD Level - 1</vt:lpstr>
      <vt:lpstr>Advantages And Disadvantages</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dc:title>
  <dc:creator>Basudeb Paul Chowdhury</dc:creator>
  <cp:lastModifiedBy>Basudeb Paul Chowdhury</cp:lastModifiedBy>
  <cp:revision>14</cp:revision>
  <dcterms:created xsi:type="dcterms:W3CDTF">2023-07-04T09:54:54Z</dcterms:created>
  <dcterms:modified xsi:type="dcterms:W3CDTF">2023-08-11T06:28:57Z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